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02" r:id="rId2"/>
    <p:sldMasterId id="2147483714" r:id="rId3"/>
    <p:sldMasterId id="2147483981" r:id="rId4"/>
  </p:sldMasterIdLst>
  <p:notesMasterIdLst>
    <p:notesMasterId r:id="rId80"/>
  </p:notesMasterIdLst>
  <p:sldIdLst>
    <p:sldId id="312" r:id="rId5"/>
    <p:sldId id="306" r:id="rId6"/>
    <p:sldId id="307" r:id="rId7"/>
    <p:sldId id="465" r:id="rId8"/>
    <p:sldId id="466" r:id="rId9"/>
    <p:sldId id="467" r:id="rId10"/>
    <p:sldId id="468" r:id="rId11"/>
    <p:sldId id="452" r:id="rId12"/>
    <p:sldId id="400" r:id="rId13"/>
    <p:sldId id="399" r:id="rId14"/>
    <p:sldId id="453" r:id="rId15"/>
    <p:sldId id="403" r:id="rId16"/>
    <p:sldId id="404" r:id="rId17"/>
    <p:sldId id="454" r:id="rId18"/>
    <p:sldId id="401" r:id="rId19"/>
    <p:sldId id="402" r:id="rId20"/>
    <p:sldId id="451" r:id="rId21"/>
    <p:sldId id="407" r:id="rId22"/>
    <p:sldId id="409" r:id="rId23"/>
    <p:sldId id="410" r:id="rId24"/>
    <p:sldId id="411" r:id="rId25"/>
    <p:sldId id="408" r:id="rId26"/>
    <p:sldId id="455" r:id="rId27"/>
    <p:sldId id="405" r:id="rId28"/>
    <p:sldId id="406" r:id="rId29"/>
    <p:sldId id="456" r:id="rId30"/>
    <p:sldId id="412" r:id="rId31"/>
    <p:sldId id="413" r:id="rId32"/>
    <p:sldId id="457" r:id="rId33"/>
    <p:sldId id="414" r:id="rId34"/>
    <p:sldId id="416" r:id="rId35"/>
    <p:sldId id="415" r:id="rId36"/>
    <p:sldId id="419" r:id="rId37"/>
    <p:sldId id="417" r:id="rId38"/>
    <p:sldId id="420" r:id="rId39"/>
    <p:sldId id="418" r:id="rId40"/>
    <p:sldId id="421" r:id="rId41"/>
    <p:sldId id="423" r:id="rId42"/>
    <p:sldId id="422" r:id="rId43"/>
    <p:sldId id="458" r:id="rId44"/>
    <p:sldId id="425" r:id="rId45"/>
    <p:sldId id="426" r:id="rId46"/>
    <p:sldId id="424" r:id="rId47"/>
    <p:sldId id="459" r:id="rId48"/>
    <p:sldId id="427" r:id="rId49"/>
    <p:sldId id="429" r:id="rId50"/>
    <p:sldId id="430" r:id="rId51"/>
    <p:sldId id="431" r:id="rId52"/>
    <p:sldId id="428" r:id="rId53"/>
    <p:sldId id="436" r:id="rId54"/>
    <p:sldId id="432" r:id="rId55"/>
    <p:sldId id="433" r:id="rId56"/>
    <p:sldId id="434" r:id="rId57"/>
    <p:sldId id="438" r:id="rId58"/>
    <p:sldId id="435" r:id="rId59"/>
    <p:sldId id="437" r:id="rId60"/>
    <p:sldId id="439" r:id="rId61"/>
    <p:sldId id="460" r:id="rId62"/>
    <p:sldId id="440" r:id="rId63"/>
    <p:sldId id="441" r:id="rId64"/>
    <p:sldId id="461" r:id="rId65"/>
    <p:sldId id="442" r:id="rId66"/>
    <p:sldId id="443" r:id="rId67"/>
    <p:sldId id="462" r:id="rId68"/>
    <p:sldId id="463" r:id="rId69"/>
    <p:sldId id="444" r:id="rId70"/>
    <p:sldId id="445" r:id="rId71"/>
    <p:sldId id="464" r:id="rId72"/>
    <p:sldId id="446" r:id="rId73"/>
    <p:sldId id="447" r:id="rId74"/>
    <p:sldId id="448" r:id="rId75"/>
    <p:sldId id="449" r:id="rId76"/>
    <p:sldId id="450" r:id="rId77"/>
    <p:sldId id="469" r:id="rId78"/>
    <p:sldId id="356" r:id="rId79"/>
  </p:sldIdLst>
  <p:sldSz cx="9144000" cy="6858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9900"/>
    <a:srgbClr val="0000FF"/>
    <a:srgbClr val="FFCCFF"/>
    <a:srgbClr val="FFFF99"/>
    <a:srgbClr val="A8E709"/>
    <a:srgbClr val="FF9900"/>
    <a:srgbClr val="84EA6C"/>
    <a:srgbClr val="ECCB04"/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480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CE342-99F9-4690-9CF4-27032AC5C511}" type="datetimeFigureOut">
              <a:rPr lang="th-TH" smtClean="0"/>
              <a:pPr/>
              <a:t>07/05/62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F1059-6EAB-466A-854B-F1B4C64DCAA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353843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41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6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8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89463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2989533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671244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/>
              <a:t>คลิกเพื่อแก้ไขลักษณะชื่อเรื่องรองต้นแบบ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0487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6837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4398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2194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5216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0062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537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2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024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3383481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9708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8465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39341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/>
              <a:t>คลิกเพื่อแก้ไขลักษณะชื่อเรื่องรองต้นแบบ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20780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50011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66315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96993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09270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5789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0573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5"/>
            <a:ext cx="7772400" cy="2200276"/>
          </a:xfrm>
        </p:spPr>
        <p:txBody>
          <a:bodyPr anchor="b">
            <a:normAutofit/>
          </a:bodyPr>
          <a:lstStyle>
            <a:lvl1pPr algn="l">
              <a:defRPr sz="4900" b="0" cap="all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908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61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3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4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05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67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28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89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116525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2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72770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1798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26236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70967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วงรี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1157288" y="1344615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4" name="ชื่อเรื่อง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22" name="ชื่อเรื่องรอง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th-TH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6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ตัวแทนท้ายกระดา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ตัวแทนหมายเลขภาพนิ่ง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DD9129-BBFD-41E3-B81B-3A9E6B964A96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82709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36B3BE-30DD-4205-812B-6F2A0B1F75E4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06800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สี่เหลี่ยมผืนผ้า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วงรี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7" name="วงรี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8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F97B32-4BE6-4748-ACE8-9B064147CF90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65193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BD0E02-30DD-4E22-AC38-B844B9FE9E1E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86988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เนื้อหา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CC2548-FF93-4904-98E0-3A7AD4DC5357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59658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0D5F4B-B4F4-4E52-BE2F-B628BEA122BD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942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30300811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1014414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สี่เหลี่ยมผืนผ้า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2DC9B8-650C-4229-BBFF-8B94638E231D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04393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1"/>
          </p:nvPr>
        </p:nvSpPr>
        <p:spPr>
          <a:xfrm>
            <a:off x="457200" y="2133602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095714-FDF9-448E-AC3F-D2F810A9CF1D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76368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4F81BD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ngsana New" charset="-34"/>
            </a:endParaRPr>
          </a:p>
        </p:txBody>
      </p:sp>
      <p:sp>
        <p:nvSpPr>
          <p:cNvPr id="6" name="แผนผังลำดับงาน: กระบวนการ 5"/>
          <p:cNvSpPr/>
          <p:nvPr/>
        </p:nvSpPr>
        <p:spPr>
          <a:xfrm rot="19468671">
            <a:off x="396875" y="954090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แผนผังลำดับงาน: กระบวนการ 6"/>
          <p:cNvSpPr/>
          <p:nvPr/>
        </p:nvSpPr>
        <p:spPr>
          <a:xfrm rot="2103354" flipH="1">
            <a:off x="5003801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838200" y="1143005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th-TH" noProof="0"/>
              <a:t>คลิกไอคอนเพื่อเพิ่มรูปภาพ</a:t>
            </a:r>
            <a:endParaRPr lang="en-US" noProof="0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8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4DC941-1EF4-4506-8153-75A74390A3C4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35862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4F488C-9367-40CF-B5B1-EC034B9E7099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78377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858000" y="274641"/>
            <a:ext cx="1828800" cy="5851525"/>
          </a:xfrm>
        </p:spPr>
        <p:txBody>
          <a:bodyPr vert="eaVert"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1143000" y="274642"/>
            <a:ext cx="5562600" cy="5851525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BC52F6-4D12-4EEE-B257-7E7DD1AB5702}" type="slidenum">
              <a:rPr lang="th-TH">
                <a:solidFill>
                  <a:srgbClr val="EEECE1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844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4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6115" indent="0">
              <a:buNone/>
              <a:defRPr sz="2000" b="1"/>
            </a:lvl2pPr>
            <a:lvl3pPr marL="912234" indent="0">
              <a:buNone/>
              <a:defRPr sz="1800" b="1"/>
            </a:lvl3pPr>
            <a:lvl4pPr marL="1368353" indent="0">
              <a:buNone/>
              <a:defRPr sz="1600" b="1"/>
            </a:lvl4pPr>
            <a:lvl5pPr marL="1824472" indent="0">
              <a:buNone/>
              <a:defRPr sz="1600" b="1"/>
            </a:lvl5pPr>
            <a:lvl6pPr marL="2280593" indent="0">
              <a:buNone/>
              <a:defRPr sz="1600" b="1"/>
            </a:lvl6pPr>
            <a:lvl7pPr marL="2736713" indent="0">
              <a:buNone/>
              <a:defRPr sz="1600" b="1"/>
            </a:lvl7pPr>
            <a:lvl8pPr marL="3192834" indent="0">
              <a:buNone/>
              <a:defRPr sz="1600" b="1"/>
            </a:lvl8pPr>
            <a:lvl9pPr marL="3648953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4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6115" indent="0">
              <a:buNone/>
              <a:defRPr sz="2000" b="1"/>
            </a:lvl2pPr>
            <a:lvl3pPr marL="912234" indent="0">
              <a:buNone/>
              <a:defRPr sz="1800" b="1"/>
            </a:lvl3pPr>
            <a:lvl4pPr marL="1368353" indent="0">
              <a:buNone/>
              <a:defRPr sz="1600" b="1"/>
            </a:lvl4pPr>
            <a:lvl5pPr marL="1824472" indent="0">
              <a:buNone/>
              <a:defRPr sz="1600" b="1"/>
            </a:lvl5pPr>
            <a:lvl6pPr marL="2280593" indent="0">
              <a:buNone/>
              <a:defRPr sz="1600" b="1"/>
            </a:lvl6pPr>
            <a:lvl7pPr marL="2736713" indent="0">
              <a:buNone/>
              <a:defRPr sz="1600" b="1"/>
            </a:lvl7pPr>
            <a:lvl8pPr marL="3192834" indent="0">
              <a:buNone/>
              <a:defRPr sz="1600" b="1"/>
            </a:lvl8pPr>
            <a:lvl9pPr marL="3648953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4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5196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343786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76663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61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6115" indent="0">
              <a:buNone/>
              <a:defRPr sz="1200"/>
            </a:lvl2pPr>
            <a:lvl3pPr marL="912234" indent="0">
              <a:buNone/>
              <a:defRPr sz="1000"/>
            </a:lvl3pPr>
            <a:lvl4pPr marL="1368353" indent="0">
              <a:buNone/>
              <a:defRPr sz="900"/>
            </a:lvl4pPr>
            <a:lvl5pPr marL="1824472" indent="0">
              <a:buNone/>
              <a:defRPr sz="900"/>
            </a:lvl5pPr>
            <a:lvl6pPr marL="2280593" indent="0">
              <a:buNone/>
              <a:defRPr sz="900"/>
            </a:lvl6pPr>
            <a:lvl7pPr marL="2736713" indent="0">
              <a:buNone/>
              <a:defRPr sz="900"/>
            </a:lvl7pPr>
            <a:lvl8pPr marL="3192834" indent="0">
              <a:buNone/>
              <a:defRPr sz="900"/>
            </a:lvl8pPr>
            <a:lvl9pPr marL="3648953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9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18678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4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6115" indent="0">
              <a:buNone/>
              <a:defRPr sz="2800"/>
            </a:lvl2pPr>
            <a:lvl3pPr marL="912234" indent="0">
              <a:buNone/>
              <a:defRPr sz="2400"/>
            </a:lvl3pPr>
            <a:lvl4pPr marL="1368353" indent="0">
              <a:buNone/>
              <a:defRPr sz="2000"/>
            </a:lvl4pPr>
            <a:lvl5pPr marL="1824472" indent="0">
              <a:buNone/>
              <a:defRPr sz="2000"/>
            </a:lvl5pPr>
            <a:lvl6pPr marL="2280593" indent="0">
              <a:buNone/>
              <a:defRPr sz="2000"/>
            </a:lvl6pPr>
            <a:lvl7pPr marL="2736713" indent="0">
              <a:buNone/>
              <a:defRPr sz="2000"/>
            </a:lvl7pPr>
            <a:lvl8pPr marL="3192834" indent="0">
              <a:buNone/>
              <a:defRPr sz="2000"/>
            </a:lvl8pPr>
            <a:lvl9pPr marL="3648953" indent="0">
              <a:buNone/>
              <a:defRPr sz="2000"/>
            </a:lvl9pPr>
          </a:lstStyle>
          <a:p>
            <a:r>
              <a:rPr lang="th-TH" dirty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6115" indent="0">
              <a:buNone/>
              <a:defRPr sz="1200"/>
            </a:lvl2pPr>
            <a:lvl3pPr marL="912234" indent="0">
              <a:buNone/>
              <a:defRPr sz="1000"/>
            </a:lvl3pPr>
            <a:lvl4pPr marL="1368353" indent="0">
              <a:buNone/>
              <a:defRPr sz="900"/>
            </a:lvl4pPr>
            <a:lvl5pPr marL="1824472" indent="0">
              <a:buNone/>
              <a:defRPr sz="900"/>
            </a:lvl5pPr>
            <a:lvl6pPr marL="2280593" indent="0">
              <a:buNone/>
              <a:defRPr sz="900"/>
            </a:lvl6pPr>
            <a:lvl7pPr marL="2736713" indent="0">
              <a:buNone/>
              <a:defRPr sz="900"/>
            </a:lvl7pPr>
            <a:lvl8pPr marL="3192834" indent="0">
              <a:buNone/>
              <a:defRPr sz="900"/>
            </a:lvl8pPr>
            <a:lvl9pPr marL="3648953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77A6-EC4A-4AA4-B7F2-1C51AF56CC27}" type="datetimeFigureOut">
              <a:rPr lang="th-TH" smtClean="0"/>
              <a:pPr/>
              <a:t>07/05/62</a:t>
            </a:fld>
            <a:endParaRPr lang="th-T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1DAB-7942-4F08-A546-F78EA1CE23F7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393104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4" tIns="45615" rIns="91224" bIns="45615" rtlCol="0" anchor="ctr"/>
          <a:lstStyle/>
          <a:p>
            <a:pPr algn="ctr" defTabSz="912234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224" tIns="45615" rIns="91224" bIns="45615" rtlCol="0" anchor="ctr">
            <a:normAutofit/>
          </a:bodyPr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224" tIns="45615" rIns="91224" bIns="45615" rtlCol="0">
            <a:normAutofit/>
          </a:bodyPr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4" tIns="45615" rIns="91224" bIns="45615" rtlCol="0" anchor="ctr"/>
          <a:lstStyle/>
          <a:p>
            <a:pPr algn="ctr" defTabSz="912234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224" tIns="45615" rIns="91224" bIns="45615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defTabSz="912234"/>
            <a:fld id="{AC6677A6-EC4A-4AA4-B7F2-1C51AF56CC27}" type="datetimeFigureOut">
              <a:rPr lang="th-TH" smtClean="0"/>
              <a:pPr defTabSz="912234"/>
              <a:t>07/05/62</a:t>
            </a:fld>
            <a:endParaRPr lang="th-T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224" tIns="45615" rIns="91224" bIns="45615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defTabSz="912234"/>
            <a:endParaRPr lang="th-T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224" tIns="45615" rIns="91224" bIns="45615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defTabSz="912234"/>
            <a:fld id="{1E7B1DAB-7942-4F08-A546-F78EA1CE23F7}" type="slidenum">
              <a:rPr lang="th-TH" smtClean="0"/>
              <a:pPr defTabSz="912234"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16639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2234" rtl="0" eaLnBrk="1" latinLnBrk="0" hangingPunct="1">
        <a:spcBef>
          <a:spcPct val="0"/>
        </a:spcBef>
        <a:buNone/>
        <a:defRPr sz="39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450" indent="-182450" algn="l" defTabSz="912234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15" indent="-182450" algn="l" defTabSz="912234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29794" indent="-182450" algn="l" defTabSz="912234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3462" indent="-182450" algn="l" defTabSz="91223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5912" indent="-136839" algn="l" defTabSz="912234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68353" indent="-182450" algn="l" defTabSz="91223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550806" indent="-182450" algn="l" defTabSz="91223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733265" indent="-182450" algn="l" defTabSz="91223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915698" indent="-182450" algn="l" defTabSz="91223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15" algn="l" defTabSz="912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34" algn="l" defTabSz="912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353" algn="l" defTabSz="912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472" algn="l" defTabSz="912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593" algn="l" defTabSz="912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713" algn="l" defTabSz="912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834" algn="l" defTabSz="912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8953" algn="l" defTabSz="912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78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E8A90-A576-4EDC-A35C-4C920E63E72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07/05/62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84BE3-DBCD-4BA9-A079-4245A2948A12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012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วงกลม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วงรี 7"/>
          <p:cNvSpPr/>
          <p:nvPr/>
        </p:nvSpPr>
        <p:spPr>
          <a:xfrm>
            <a:off x="168276" y="20640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โดนัท 10"/>
          <p:cNvSpPr/>
          <p:nvPr/>
        </p:nvSpPr>
        <p:spPr>
          <a:xfrm rot="2315675">
            <a:off x="182882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1012826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ตัวแทนชื่อเรื่อง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2057" name="ตัวแทนข้อความ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24" name="ตัวแทนวันที่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cs typeface="Angsana New" pitchFamily="18" charset="-34"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  <a:latin typeface="Arial" pitchFamily="34" charset="0"/>
            </a:endParaRPr>
          </a:p>
        </p:txBody>
      </p:sp>
      <p:sp>
        <p:nvSpPr>
          <p:cNvPr id="10" name="ตัวแทนท้ายกระดา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Angsana New" pitchFamily="18" charset="-34"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EEECE1">
                  <a:shade val="50000"/>
                  <a:satMod val="200000"/>
                </a:srgbClr>
              </a:solidFill>
              <a:latin typeface="Arial" pitchFamily="34" charset="0"/>
            </a:endParaRPr>
          </a:p>
        </p:txBody>
      </p:sp>
      <p:sp>
        <p:nvSpPr>
          <p:cNvPr id="22" name="ตัวแทนหมายเลขภาพนิ่ง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Angsana New" pitchFamily="18" charset="-34"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9A4998-DFCA-4611-867F-92C97E30746A}" type="slidenum">
              <a:rPr lang="en-US">
                <a:solidFill>
                  <a:srgbClr val="EEECE1">
                    <a:shade val="50000"/>
                    <a:satMod val="200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h-TH">
              <a:solidFill>
                <a:srgbClr val="EEECE1">
                  <a:shade val="50000"/>
                  <a:satMod val="200000"/>
                </a:srgbClr>
              </a:solidFill>
              <a:latin typeface="Arial" pitchFamily="34" charset="0"/>
            </a:endParaRPr>
          </a:p>
        </p:txBody>
      </p:sp>
      <p:sp>
        <p:nvSpPr>
          <p:cNvPr id="15" name="สี่เหลี่ยมผืนผ้า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9478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11488B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Cordia New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Gill Sans MT"/>
          <a:ea typeface="Cordia New"/>
          <a:cs typeface="Cordia New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Gill Sans MT"/>
          <a:ea typeface="Cordia New"/>
          <a:cs typeface="Cordia New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Gill Sans MT"/>
          <a:ea typeface="Cordia New"/>
          <a:cs typeface="Cordia New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Gill Sans MT"/>
          <a:ea typeface="Cordia New"/>
          <a:cs typeface="Cordia New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Gill Sans MT"/>
          <a:ea typeface="Cordia New"/>
          <a:cs typeface="Cordia New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Gill Sans MT"/>
          <a:ea typeface="Cordia New"/>
          <a:cs typeface="Cordia New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Gill Sans MT"/>
          <a:ea typeface="Cordia New"/>
          <a:cs typeface="Cordia New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Gill Sans MT"/>
          <a:ea typeface="Cordia New"/>
          <a:cs typeface="Cordia New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Cordia New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Cordia New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Cordia New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9BBB59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Cordia New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064A2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Cordia New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0" y="4005072"/>
            <a:ext cx="9144000" cy="1063625"/>
          </a:xfrm>
        </p:spPr>
        <p:txBody>
          <a:bodyPr anchor="b"/>
          <a:lstStyle/>
          <a:p>
            <a:pPr algn="ctr"/>
            <a:r>
              <a:rPr lang="th-TH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พระราชบัญญัติการทะเบียนราษฎร (ฉบับที่ 3) พ.ศ. 2562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51" y="1268760"/>
            <a:ext cx="432000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รูปภาพ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229203"/>
            <a:ext cx="9144000" cy="12241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14130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772400" cy="4519954"/>
          </a:xfrm>
        </p:spPr>
        <p:txBody>
          <a:bodyPr>
            <a:normAutofit/>
          </a:bodyPr>
          <a:lstStyle/>
          <a:p>
            <a:pPr algn="thaiDist"/>
            <a:r>
              <a:rPr lang="th-TH" sz="5400" b="1" dirty="0">
                <a:solidFill>
                  <a:srgbClr val="0000FF"/>
                </a:solidFill>
              </a:rPr>
              <a:t>     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ปรับปรุงวิธีปฏิบัติเกี่ยวกับ</a:t>
            </a:r>
            <a:r>
              <a:rPr lang="th-TH" b="1" u="sng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การมอบอำนาจ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ของผู้อำนวยการทะเบียนกลาง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ให้แก่ข้าราชการสังกัดกรมการปกครอง ให้สามารถมอบอำนาจ</a:t>
            </a:r>
            <a:r>
              <a:rPr lang="th-TH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ให้ข้าราชการกรมการปกครอง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ช่วยเหลือในการปฏิบัติหน้าที่ </a:t>
            </a:r>
            <a:r>
              <a:rPr lang="th-TH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ซึ่งจะทำให้มีสถานะ</a:t>
            </a:r>
            <a:r>
              <a:rPr lang="th-TH" b="1" u="sng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เป็นนายทะเบียน</a:t>
            </a:r>
            <a:r>
              <a:rPr lang="th-TH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เพื่อบริการประชาชน</a:t>
            </a:r>
            <a:endParaRPr lang="th-TH" sz="4900" b="1" u="sng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8/2 วรรค 2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9080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การเชื่อมโยงฐานข้อมูลทะเบียนราษฎร </a:t>
            </a:r>
            <a:r>
              <a:rPr lang="th-TH" sz="60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15 วรรค 3)</a:t>
            </a:r>
          </a:p>
        </p:txBody>
      </p:sp>
    </p:spTree>
    <p:extLst>
      <p:ext uri="{BB962C8B-B14F-4D97-AF65-F5344CB8AC3E}">
        <p14:creationId xmlns="" xmlns:p14="http://schemas.microsoft.com/office/powerpoint/2010/main" val="3211382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550397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200" dirty="0">
                <a:solidFill>
                  <a:srgbClr val="009900"/>
                </a:solidFill>
                <a:latin typeface="CIDFont+F2"/>
              </a:rPr>
              <a:t>   </a:t>
            </a:r>
            <a:r>
              <a:rPr lang="th-TH" sz="4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ในกรณีจำเป็น เพื่อประโยชน์</a:t>
            </a:r>
            <a:r>
              <a:rPr lang="th-TH" sz="3600" b="1" u="sng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ในการบริหารราชการแผ่นดินในเรื่องการให้บริการแก่ประชาชน*</a:t>
            </a:r>
            <a:r>
              <a:rPr lang="th-TH" sz="36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หรือการรักษาความสงบเรียบร้อย หรือความมั่นคงในราชอาณาจักร 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รัฐมนตรีว่าการกระทรวงมหาดไทยจะอนุมัติ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ให้ส่วนราชการหรือหน่วยงานของรัฐ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เชื่อมโยงข้อมูลที่ปรากฏในทะเบียนอื่น 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นอกจากทะเบียนตามวรรค 2 เฉพาะข้อมูลที่จำเป็นแก่การปฏิบัติหน้าที่ก็ได้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ทั้งนี้ การพิจารณาอนุมัติของรัฐมนตรีว่าการกระทรวงมหาดไทย ให้เป็นไปตามหลักเกณฑ์ที่รัฐมนตรีว่าการกระทรวงมหาดไทยประกาศกำหนด</a:t>
            </a:r>
            <a:r>
              <a:rPr lang="th-TH" sz="4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”</a:t>
            </a: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493222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15 วรรค 3</a:t>
            </a:r>
            <a:endParaRPr lang="th-TH" sz="54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7993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381221"/>
            <a:ext cx="7772400" cy="2839867"/>
          </a:xfrm>
        </p:spPr>
        <p:txBody>
          <a:bodyPr>
            <a:normAutofit/>
          </a:bodyPr>
          <a:lstStyle/>
          <a:p>
            <a:pPr algn="thaiDist"/>
            <a:r>
              <a:rPr lang="th-TH" b="1" dirty="0">
                <a:solidFill>
                  <a:srgbClr val="FF0066"/>
                </a:solidFill>
              </a:rPr>
              <a:t>     </a:t>
            </a:r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ปรับปรุงกระบวนการอนุญาตให้เชื่อมโยงข้อมูลการทะเบียนราษฎร </a:t>
            </a:r>
            <a:r>
              <a:rPr lang="th-TH" u="sng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 รมว.มท. มีอำนาจอนุมัติ</a:t>
            </a:r>
            <a:r>
              <a:rPr lang="th-TH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ให้ส่วนราชการและหน่วยงานของรัฐเชื่อมโยงฐานข้อมูลทะเบียนกลาง      </a:t>
            </a:r>
            <a:endParaRPr lang="th-TH" sz="5400" u="sng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15 วรรค 3</a:t>
            </a:r>
            <a:endParaRPr lang="th-TH" sz="4800" b="1" u="sng" dirty="0">
              <a:solidFill>
                <a:srgbClr val="009900"/>
              </a:solidFill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7EE3BE64-CA61-48CC-B143-680341DABAB2}"/>
              </a:ext>
            </a:extLst>
          </p:cNvPr>
          <p:cNvSpPr/>
          <p:nvPr/>
        </p:nvSpPr>
        <p:spPr>
          <a:xfrm>
            <a:off x="567294" y="4370328"/>
            <a:ext cx="78931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เพื่อใช้ประโยชน์ จากข้อมูลบัตรประจำตัวประชาชน ข้อมูลทะเบียนครอบครัว และทะเบียนอื่น เพื่อการบริการประชาชน</a:t>
            </a:r>
            <a:endParaRPr lang="th-TH" sz="4000" dirty="0"/>
          </a:p>
        </p:txBody>
      </p:sp>
    </p:spTree>
    <p:extLst>
      <p:ext uri="{BB962C8B-B14F-4D97-AF65-F5344CB8AC3E}">
        <p14:creationId xmlns="" xmlns:p14="http://schemas.microsoft.com/office/powerpoint/2010/main" val="70120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การกำหนดเลขประจำตัวชาชน</a:t>
            </a:r>
          </a:p>
          <a:p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ให้คนที่เกิดในต่างประเทศ</a:t>
            </a:r>
          </a:p>
          <a:p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60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16 วรรค 1)</a:t>
            </a:r>
          </a:p>
        </p:txBody>
      </p:sp>
    </p:spTree>
    <p:extLst>
      <p:ext uri="{BB962C8B-B14F-4D97-AF65-F5344CB8AC3E}">
        <p14:creationId xmlns="" xmlns:p14="http://schemas.microsoft.com/office/powerpoint/2010/main" val="2939071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196752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600" dirty="0">
                <a:latin typeface="CIDFont+F2"/>
              </a:rPr>
              <a:t>        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</a:t>
            </a:r>
            <a:r>
              <a:rPr lang="th-TH" sz="40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ให้ผู้อำนวยการทะเบียนกลางกำหนดเลขประจำตัว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แก่</a:t>
            </a:r>
            <a:r>
              <a:rPr lang="th-TH" sz="40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ผู้มีสัญชาติไทยหรือคนซึ่งไม่มีสัญชาติไทย 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ที่อาศัยอยู่ในราชอาณาจักร </a:t>
            </a:r>
            <a:r>
              <a:rPr lang="th-TH" sz="40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และบุคคลที่ได้จดทะเบียนคนเกิด ณ สถานทูตไทยหรือสถานกงสุลไทยตามมาตรา ๒๘ วรรคหนึ่ง</a:t>
            </a:r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คนละหนึ่งเลขโดยไม่ซ้ำกัน ทั้งนี้ หลักเกณฑ์และวิธีการกำหนดเลขประจำตัวให้เป็นไปตามระเบียบที่ผู้อำนวยการทะเบียนกลางกำหนด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ซึ่งหลักเกณฑ์ดังกล่าวต้องแยกระหว่างผู้มีสัญชาติไทยและคนซึ่งไม่มีสัญชาติไทยด้วย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”</a:t>
            </a: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260648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16 วรรค 1</a:t>
            </a:r>
            <a:endParaRPr lang="th-TH" sz="54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5395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711988"/>
            <a:ext cx="7772400" cy="3655858"/>
          </a:xfrm>
        </p:spPr>
        <p:txBody>
          <a:bodyPr>
            <a:normAutofit/>
          </a:bodyPr>
          <a:lstStyle/>
          <a:p>
            <a:pPr algn="thaiDist"/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แก้ไขเพิ่มเติมหลักเกณฑ์การกำหนดเลขประจำตัวประชาชน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โดยให้ผู้อำนวยการทะเบียนกลาง สามารถกำหนดให้เลขประจำตัวประชาชน 13 </a:t>
            </a:r>
            <a:r>
              <a:rPr lang="th-TH" dirty="0" smtClean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หลักแก่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บุคคลที่เกิดต่างประเทศและได้แจ้งการเกิดที่สถานทูต หรือสถานกงสุลไทย</a:t>
            </a:r>
            <a:endParaRPr lang="th-TH" sz="4800" u="sng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16 วรรค 1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7398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124744"/>
            <a:ext cx="7992888" cy="4555093"/>
          </a:xfrm>
          <a:prstGeom prst="rect">
            <a:avLst/>
          </a:prstGeom>
          <a:ln w="28575" cmpd="thinThick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thaiDist"/>
            <a:r>
              <a:rPr lang="th-TH" sz="4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</a:t>
            </a:r>
            <a:r>
              <a:rPr lang="th-TH" sz="48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แก้ไขเพิ่มเติม หลักเกณฑ์การพิสูจน์สถานะการเกิดและสัญชาติ และกำหนดสิทธิในการยื่นคำร้องขอมีสัญชาติไทย </a:t>
            </a:r>
            <a:r>
              <a:rPr lang="th-TH" sz="48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ตามมาตรา 19 มาตรา 19/1 มาตรา 19/3 และมาตรา 37</a:t>
            </a:r>
            <a:r>
              <a:rPr lang="th-TH" sz="48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endParaRPr lang="th-TH" sz="44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thaiDist"/>
            <a:endParaRPr lang="th-TH" sz="44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thaiDist"/>
            <a:r>
              <a:rPr lang="th-TH" sz="48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        </a:t>
            </a:r>
            <a:r>
              <a:rPr lang="th-TH" sz="54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19/2)</a:t>
            </a:r>
            <a:endParaRPr lang="th-TH" sz="4800" b="1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4977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323528" y="1124744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solidFill>
                  <a:srgbClr val="009900"/>
                </a:solidFill>
                <a:latin typeface="CIDFont+F2"/>
              </a:rPr>
              <a:t>        </a:t>
            </a:r>
            <a:r>
              <a:rPr lang="th-TH" sz="40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1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“มาตรา ๑๙/๒ เมื่อได้รับแจ้งการเกิดตามมาตรา ๑๙ หรือมาตรา ๑๙/๑ แล้ว 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ายทะเบียนผู้รับแจ้งดำเนินการพิสูจน์สถานะการเกิดและสัญชาติของเด็กตามหลักเกณฑ์และวิธีการที่กำหนดใกฎกระทรวง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แล้วดำเนินการต่อไปตามมาตรา ๒๐ </a:t>
            </a:r>
            <a:r>
              <a:rPr lang="th-TH" sz="3200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ทั้งนี้ </a:t>
            </a:r>
            <a:r>
              <a:rPr lang="th-TH" sz="32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ให้ผู้พบเด็ก ผู้รับเด็กไว้และผู้แจ้งการเกิดให้ความร่วมมือกับนายทะเบียนผู้รับแจ้งในการดำเนินการพิสูจน์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ตามที่นายทะเบียนผู้รับแจ้งร้องขอ ใน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กรณีที่ไม่อาจพิสูจน์สถานะการเกิดและสัญชาติได้ภายใน 90 วัน*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นับแต่วันที่ได้รับแจ้ง ให้นายทะเบียนอำเภอหรือ  นายทะเบียนท้องถิ่น </a:t>
            </a:r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จัดทำทะเบียนประวัติและ</a:t>
            </a:r>
            <a:r>
              <a:rPr lang="th-TH" sz="3200" b="1" u="sng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ออกเอกสารแสดงตน*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ให้เด็กไว้เป็น</a:t>
            </a:r>
            <a:r>
              <a:rPr lang="th-TH" sz="3200" b="1" dirty="0" smtClean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หลักฐาน</a:t>
            </a:r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b="1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เว้น</a:t>
            </a:r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แต่ เด็กนั้นมีอายุครบ 5 ปีแล้ว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ให้นายทะเบียนอำเภอหรือนายทะเบียนท้องถิ่น ออกบัตรประจำตัวให้แทน ตามระเบียบและภายในระยะเวลาที่ผู้อำนวยการทะเบียนกลางกำหนด</a:t>
            </a:r>
            <a:endParaRPr lang="th-TH" sz="4400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971600" y="188640"/>
            <a:ext cx="70927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19/2 ใหม่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(มี 5 วรรค)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702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323528" y="1363409"/>
            <a:ext cx="842493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</a:t>
            </a:r>
            <a:r>
              <a:rPr lang="th-TH" sz="40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2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ผู้ซึ่งได้รับการจัดทำทะเบียนประวัติและเอกสารแสดงตนตามวรรค 1 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ถ้ามี</a:t>
            </a:r>
            <a:r>
              <a:rPr lang="th-TH" sz="36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หลักฐานแสดงว่าได้อาศัย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อยู่ในราชอาณาจักรอย่างต่อเนื่อง 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เป็นเวลาไม่น้อยกว่า 10 ปี และมีคุณสมบัติอื่นตามที่ รมว.มท. กำหนด*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ให้ผู้นั้น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มีสิทธิยื่นคำร้องขอมีสัญชาติไทย*ได้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และเมื่อ รมว.มท. พิจารณาเห็นว่า  ผู้ยื่นคำร้องมีสถานะถูกต้องตามเงื่อนไขและมีคุณสมบัติครบถ้วนดังกล่าว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 รมว.มท. ประกาศ*ให้ผู้นั้นมีสัญชาติไทย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ทั้งนี้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ภายใน 120 วัน* นับแต่วันที่ได้</a:t>
            </a:r>
            <a:r>
              <a:rPr lang="th-TH" sz="3600" b="1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รับคำ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ร้อง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และให้ถือว่าผู้นั้นมีสัญชาติไทยตั้งแต่วันที่รัฐมนตรีมีประกาศ</a:t>
            </a:r>
            <a:endParaRPr lang="th-TH" sz="4400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971600" y="188640"/>
            <a:ext cx="70927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มาตรา 19/2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2)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6361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8352928" cy="864095"/>
          </a:xfrm>
        </p:spPr>
        <p:txBody>
          <a:bodyPr>
            <a:noAutofit/>
          </a:bodyPr>
          <a:lstStyle/>
          <a:p>
            <a:r>
              <a:rPr lang="th-TH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พระราชบัญญัติการทะเบียนราษฎร (ฉบับที่ 3) พ.ศ. 2562</a:t>
            </a:r>
            <a:endParaRPr lang="th-TH" sz="4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AE841B64-05DA-48E6-84C2-00BF9C79FF71}"/>
              </a:ext>
            </a:extLst>
          </p:cNvPr>
          <p:cNvSpPr/>
          <p:nvPr/>
        </p:nvSpPr>
        <p:spPr>
          <a:xfrm>
            <a:off x="395536" y="1340768"/>
            <a:ext cx="8316416" cy="4832092"/>
          </a:xfrm>
          <a:prstGeom prst="rect">
            <a:avLst/>
          </a:prstGeom>
          <a:ln w="38100" cmpd="thinThick">
            <a:solidFill>
              <a:srgbClr val="009900"/>
            </a:solidFill>
          </a:ln>
        </p:spPr>
        <p:txBody>
          <a:bodyPr wrap="square">
            <a:spAutoFit/>
          </a:bodyPr>
          <a:lstStyle/>
          <a:p>
            <a:pPr algn="thaiDist"/>
            <a:r>
              <a:rPr lang="th-TH" sz="4400" b="1" spc="-20" dirty="0">
                <a:solidFill>
                  <a:srgbClr val="0000FF"/>
                </a:solidFill>
                <a:ea typeface="Cordia New" panose="020B0304020202020204" pitchFamily="34" charset="-34"/>
                <a:cs typeface="TH SarabunIT๙" panose="020B0500040200020003" pitchFamily="34" charset="-34"/>
              </a:rPr>
              <a:t>     สภานิติบัญญัติแห่งชาติ ได้ประชุมครั้งที่ 6/2562 เป็นพิเศษ เมื่อวันศุกร์ที่ 25 </a:t>
            </a:r>
            <a:r>
              <a:rPr lang="th-TH" sz="4400" b="1" spc="-30" dirty="0">
                <a:solidFill>
                  <a:srgbClr val="0000FF"/>
                </a:solidFill>
                <a:ea typeface="Cordia New" panose="020B0304020202020204" pitchFamily="34" charset="-34"/>
                <a:cs typeface="TH SarabunIT๙" panose="020B0500040200020003" pitchFamily="34" charset="-34"/>
              </a:rPr>
              <a:t>มกราคม 2562 </a:t>
            </a:r>
            <a:r>
              <a:rPr lang="th-TH" sz="4400" b="1" spc="-20" dirty="0">
                <a:solidFill>
                  <a:srgbClr val="0000FF"/>
                </a:solidFill>
                <a:ea typeface="Cordia New" panose="020B0304020202020204" pitchFamily="34" charset="-34"/>
                <a:cs typeface="TH SarabunIT๙" panose="020B0500040200020003" pitchFamily="34" charset="-34"/>
              </a:rPr>
              <a:t>มีมติเห็นชอบ</a:t>
            </a:r>
            <a:r>
              <a:rPr lang="th-TH" sz="4400" b="1" spc="-60" dirty="0">
                <a:solidFill>
                  <a:srgbClr val="0000FF"/>
                </a:solidFill>
                <a:ea typeface="Cordia New" panose="020B0304020202020204" pitchFamily="34" charset="-34"/>
                <a:cs typeface="TH SarabunIT๙" panose="020B0500040200020003" pitchFamily="34" charset="-34"/>
              </a:rPr>
              <a:t>ร่างพระราชบัญญัติดังกล่าวให้ประกาศใช้เป็นกฎหมาย </a:t>
            </a:r>
          </a:p>
          <a:p>
            <a:pPr algn="thaiDist"/>
            <a:r>
              <a:rPr lang="th-TH" sz="4400" b="1" spc="-20" dirty="0">
                <a:solidFill>
                  <a:srgbClr val="0000FF"/>
                </a:solidFill>
                <a:ea typeface="Cordia New" panose="020B0304020202020204" pitchFamily="34" charset="-34"/>
                <a:cs typeface="TH SarabunIT๙" panose="020B0500040200020003" pitchFamily="34" charset="-34"/>
              </a:rPr>
              <a:t>     ประกาศในราชกิจจานุเบกษา เล่ม 136 ตอนที่ 49 ก วันที่ 14 เมษายน 2562 </a:t>
            </a:r>
            <a:r>
              <a:rPr lang="th-TH" sz="4400" b="1" spc="-20" dirty="0">
                <a:solidFill>
                  <a:srgbClr val="FF0066"/>
                </a:solidFill>
                <a:ea typeface="Cordia New" panose="020B0304020202020204" pitchFamily="34" charset="-34"/>
                <a:cs typeface="TH SarabunIT๙" panose="020B0500040200020003" pitchFamily="34" charset="-34"/>
              </a:rPr>
              <a:t>โดยจะมีผลใช้บังคับตั้งแต่</a:t>
            </a:r>
            <a:r>
              <a:rPr lang="th-TH" sz="4400" b="1" dirty="0">
                <a:solidFill>
                  <a:srgbClr val="FF0066"/>
                </a:solidFill>
                <a:ea typeface="Cordia New" panose="020B0304020202020204" pitchFamily="34" charset="-34"/>
                <a:cs typeface="TH SarabunIT๙" panose="020B0500040200020003" pitchFamily="34" charset="-34"/>
              </a:rPr>
              <a:t>วันที่ 15 เมษายน 2562 </a:t>
            </a:r>
            <a:endParaRPr lang="th-TH" sz="44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5698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323528" y="1363409"/>
            <a:ext cx="842493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</a:t>
            </a:r>
            <a:r>
              <a:rPr lang="th-TH" sz="40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3, 4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ระยะเวลา 10 ปี ตามวรรค 2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ให้นับแต่วันที่จัดทำทะเบียนประวัติหรือออกเอกสารแสดงตน 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เว้นแต่ จะมีหลักฐานอันชัดแจ้ง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แสดงว่าได้อาศัยอยู่ในราชอาณาจักรมาก่อนหน้านั้น </a:t>
            </a:r>
            <a:r>
              <a:rPr lang="th-TH" sz="36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ตามระเบียบ*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ที่ผู้อำนวยการทะเบียนกลางกำหนด ก็ให้นับแต่วันที่อาศัยอยู่ในราชอาณาจักรตามที่ปรากฏจากหลักฐาน</a:t>
            </a:r>
          </a:p>
          <a:p>
            <a:pPr algn="thaiDist"/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ผู้ซึ่งได้รับสัญชาติไทยตามวรรค 2 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ถ้าภายหลังปรากฏหลักฐานว่ามีกรณีไม่ถูกต้องตามเงื่อนไขหรือขาดคุณสมบัติ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    ให้ </a:t>
            </a:r>
            <a:r>
              <a:rPr lang="th-TH" sz="36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รมว.มท. ประกาศเพิกถอนการให้สัญชาติ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นั้นโดยพลัน</a:t>
            </a:r>
            <a:endParaRPr lang="th-TH" sz="5400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971600" y="188640"/>
            <a:ext cx="70927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มาตรา 19/2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3, 4)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829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323528" y="1363409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</a:t>
            </a:r>
            <a:r>
              <a:rPr lang="th-TH" sz="40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5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ให้นำความในมาตรานี้มาใช้บังคับกับ  </a:t>
            </a:r>
            <a:r>
              <a:rPr lang="th-TH" sz="40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บุคคลที่เคยอยู่ในการอุปการะของหน่วยงานของรัฐ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หรือหน่วยงานเอกชนตามมาตรา ๑๙/๑ แต่หน่วยงานดังกล่าวได้อนุญาตให้บุคคลอื่นรับไปอุปการะ </a:t>
            </a:r>
            <a:r>
              <a:rPr lang="th-TH" sz="40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และบุคคลที่มิได้แจ้งการเกิด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ตามมาตรา ๑๙ หรือมาตรา ๑๙/๑ </a:t>
            </a:r>
            <a:r>
              <a:rPr lang="th-TH" sz="40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ซึ่งได้ยื่นคำร้องตามมาตรา   ๑๙/๓ หรือขอเพิ่มชื่อตามมาตรา ๓๗</a:t>
            </a:r>
            <a:r>
              <a:rPr lang="th-TH" sz="40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แต่ไม่อาจพิสูจน์สถานะการเกิดและสัญชาติได้ด้วยโดยอนุโลม</a:t>
            </a:r>
            <a:endParaRPr lang="th-TH" sz="54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971600" y="188640"/>
            <a:ext cx="70927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มาตรา 19/2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5)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5702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180203"/>
            <a:ext cx="7772400" cy="5345141"/>
          </a:xfrm>
        </p:spPr>
        <p:txBody>
          <a:bodyPr>
            <a:noAutofit/>
          </a:bodyPr>
          <a:lstStyle/>
          <a:p>
            <a:pPr algn="thaiDist"/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แก้ไขหลักเกณฑ์การพิสูจน์สถานะการเกิดและสัญชาติ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และกำหนดสิทธิในการยื่นคำร้องขอมีสัญชาติไทยของบุคคล</a:t>
            </a:r>
            <a:r>
              <a:rPr lang="th-TH" sz="36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ตามมาตรา 19 มาตรา 19/1 มาตรา 19/3 และมาตรา 37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</a:t>
            </a:r>
            <a:b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โดยกำหนดการปฏิบัติ 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ในการจัดทำทะเบียนประวัติและการออกเอกสารแสดงตน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หรือบัตรประจำตัว สำหรับบุคคลที่แจ้งการเกิด แต่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ไม่สามารถพิสูจน์สถานะการเกิดและสัญชาติ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ได้ภายใน 90 วัน   และถ้าบุคคลที่ได้รับการจัดทำทะเบียนประวัติอาศัย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อยู่ในประเทศไทยต่อเนื่องไม่น้อยกว่า 10 ปี และมีคุณสมบัติ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ตามที่ รมว.มท. กำหนด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ผู้นั้นมีสิทธิยื่นขอมีสัญชาติไทยได้</a:t>
            </a:r>
            <a:endParaRPr lang="th-TH" sz="4800" u="sng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188640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19/2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4251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แก้ไขการแจ้งการเกิดเกินกำหนด </a:t>
            </a:r>
            <a:r>
              <a:rPr lang="th-TH" sz="60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19/3)</a:t>
            </a:r>
          </a:p>
        </p:txBody>
      </p:sp>
    </p:spTree>
    <p:extLst>
      <p:ext uri="{BB962C8B-B14F-4D97-AF65-F5344CB8AC3E}">
        <p14:creationId xmlns="" xmlns:p14="http://schemas.microsoft.com/office/powerpoint/2010/main" val="17802636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568981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600" dirty="0">
                <a:latin typeface="CIDFont+F2"/>
              </a:rPr>
              <a:t>       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“ผู้ซึ่ง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*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เจ้าบ้านหรือบิดามารดา มิได้แจ้งการเกิดให้ ตามมาตรา ๑๘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เมื่อมีอายุครบ 15 ปี</a:t>
            </a:r>
            <a:r>
              <a:rPr lang="th-TH" sz="36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*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แล้วอาจร้องขอต่อนายทะเบียนผู้รับแจ้งเพื่อแจ้งการเกิดได้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ตามระเบียบที่ผู้อำนวยการทะเบียนกลางกำหนด และให้</a:t>
            </a:r>
            <a:r>
              <a:rPr lang="th-TH" sz="36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นำความในมาตรา ๑๙/๒ มาใช้บังคับโดยอนุโลม</a:t>
            </a:r>
          </a:p>
          <a:p>
            <a:pPr algn="thaiDist"/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บุคคลตามวรรค 1 ที่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อายุยังไม่ครบ 15 ปี ให้บิดามารดาหรือผู้ปกครอง แจ้งแทน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แต่สำหรับกรณีของบิดามารดา          ให้นายทะเบียนผู้รับแจ้งดำเนินการให้ต่อเมื่อ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ได้เสียค่าธรรมเนียมการแจ้งเมื่อพ้นกำหนดเวลาแล้ว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”</a:t>
            </a: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493222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19/3</a:t>
            </a:r>
            <a:endParaRPr lang="th-TH" sz="54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7404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381221"/>
            <a:ext cx="8208912" cy="4983557"/>
          </a:xfrm>
        </p:spPr>
        <p:txBody>
          <a:bodyPr>
            <a:normAutofit/>
          </a:bodyPr>
          <a:lstStyle/>
          <a:p>
            <a:pPr algn="thaiDist" defTabSz="179388"/>
            <a:r>
              <a:rPr lang="th-TH" b="1" dirty="0">
                <a:solidFill>
                  <a:srgbClr val="0000FF"/>
                </a:solidFill>
              </a:rPr>
              <a:t>      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แก้ไขเพิ่มเติมหลักเกณฑ์ การแจ้งเกิดเมื่อพ้นกำหนดเวลา 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โดย</a:t>
            </a:r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กำหนดให้บุคคลที่ไม่ได้แจ้งการเกิด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ไม่มีหลักฐานทะเบียนราษฎร </a:t>
            </a:r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เมื่ออายุครบ 15 ปี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บริบูรณ์ </a:t>
            </a:r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สามารถยื่นเรื่องขอแจ้งการเกิดเกินกำหนด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ของตนเองได้ แต่ถ้าอายุไม่ถึง 15 ปี ให้บิดามารดาหรือผู้ปกครองแจ้งแทน</a:t>
            </a:r>
            <a:endParaRPr lang="th-TH" u="sng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19/3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21443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แก้ไขการแจ้งจัดการศพ</a:t>
            </a:r>
          </a:p>
          <a:p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60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24)</a:t>
            </a:r>
          </a:p>
        </p:txBody>
      </p:sp>
    </p:spTree>
    <p:extLst>
      <p:ext uri="{BB962C8B-B14F-4D97-AF65-F5344CB8AC3E}">
        <p14:creationId xmlns="" xmlns:p14="http://schemas.microsoft.com/office/powerpoint/2010/main" val="2453984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568981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latin typeface="CIDFont+F2"/>
              </a:rPr>
              <a:t>       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“ผู้ใดประสงค์จะเก็บ ฝัง เผา ทำลาย หรือย้ายศพไปจากสถานที่หรือบ้านที่มีการตาย  แตกต่างจากที่ได้แจ้งไว้ตามมาตรา ๒๑ หรือยังมิได้แจ้งตามมาตรา ๒๑ ให้แจ้งให้นายทะเบียนผู้รับแจ้งทราบ ภายใน 15 วัน นับแต่วันที่เก็บ ฝัง เผา ทำลาย หรือย้ายศพไปจากสถานที่ หรือบ้านที่มีการตาย </a:t>
            </a:r>
            <a:r>
              <a:rPr lang="th-TH" sz="40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และในกรณีที่ประสงค์จะเก็บศพไว้เป็นการถาวร</a:t>
            </a:r>
            <a:r>
              <a:rPr lang="th-TH" sz="40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*</a:t>
            </a:r>
            <a:r>
              <a:rPr lang="th-TH" sz="40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ให้แจ้งให้นายทะเบียนผู้รับแจ้งทราบภายใน 30 วัน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นับแต่วันที่มีการตาย”</a:t>
            </a: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493222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24</a:t>
            </a:r>
            <a:endParaRPr lang="th-TH" sz="54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3743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4231922"/>
          </a:xfrm>
        </p:spPr>
        <p:txBody>
          <a:bodyPr>
            <a:normAutofit/>
          </a:bodyPr>
          <a:lstStyle/>
          <a:p>
            <a:pPr algn="thaiDist" defTabSz="179388"/>
            <a:r>
              <a:rPr lang="th-TH" b="1" dirty="0">
                <a:solidFill>
                  <a:srgbClr val="0000FF"/>
                </a:solidFill>
              </a:rPr>
              <a:t>      </a:t>
            </a:r>
            <a:r>
              <a:rPr lang="th-TH" sz="48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แก้ไขเพิ่มเติม</a:t>
            </a:r>
            <a:r>
              <a:rPr lang="th-TH" sz="4800" b="1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หลักเกณฑ์ การ</a:t>
            </a:r>
            <a:r>
              <a:rPr lang="th-TH" sz="48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แจ้งการเก็บ    </a:t>
            </a:r>
            <a:r>
              <a:rPr lang="th-TH" sz="4800" b="1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ฝังเผาทำลายหรือ</a:t>
            </a:r>
            <a:r>
              <a:rPr lang="th-TH" sz="48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ย้าย</a:t>
            </a:r>
            <a:r>
              <a:rPr lang="th-TH" sz="4800" b="1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ศพ </a:t>
            </a:r>
            <a:r>
              <a:rPr lang="th-TH" sz="4800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โดย</a:t>
            </a:r>
            <a:r>
              <a:rPr lang="th-TH" sz="48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กำหนดการปฏิบัติ </a:t>
            </a:r>
            <a:r>
              <a:rPr lang="th-TH" sz="48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ในการเก็บศพไว้เป็นการถาวร</a:t>
            </a:r>
            <a:r>
              <a:rPr lang="th-TH" sz="48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8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โดยให้แจ้งต่อนายทะเบียน </a:t>
            </a: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ภายใน 30 วัน </a:t>
            </a:r>
            <a:r>
              <a:rPr lang="th-TH" sz="48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นับแต่วันที่มีการตาย</a:t>
            </a:r>
            <a:endParaRPr lang="th-TH" u="sng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24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56342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เพิ่มเติมงานทะเบียนราษฎร </a:t>
            </a:r>
          </a:p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และประเภทบุคคลที่ขอรับบริการ</a:t>
            </a:r>
          </a:p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ในต่างประเทศได้ </a:t>
            </a:r>
          </a:p>
          <a:p>
            <a:r>
              <a:rPr lang="th-TH" sz="60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28)</a:t>
            </a:r>
          </a:p>
        </p:txBody>
      </p:sp>
    </p:spTree>
    <p:extLst>
      <p:ext uri="{BB962C8B-B14F-4D97-AF65-F5344CB8AC3E}">
        <p14:creationId xmlns="" xmlns:p14="http://schemas.microsoft.com/office/powerpoint/2010/main" val="3078995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สาระสำคัญ</a:t>
            </a:r>
          </a:p>
          <a:p>
            <a:r>
              <a:rPr lang="th-TH" sz="6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ของพระราชบัญญัติการทะเบียนราษฎร </a:t>
            </a:r>
          </a:p>
          <a:p>
            <a:r>
              <a:rPr lang="th-TH" sz="6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(ฉบับที่ 3) </a:t>
            </a:r>
          </a:p>
          <a:p>
            <a:r>
              <a:rPr lang="th-TH" sz="6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พ.ศ. 2562</a:t>
            </a:r>
            <a:endParaRPr lang="th-TH" sz="4000" b="1" dirty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0528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568981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600" dirty="0">
                <a:latin typeface="CIDFont+F2"/>
              </a:rPr>
              <a:t>      </a:t>
            </a:r>
            <a:r>
              <a:rPr lang="th-TH" sz="36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1</a:t>
            </a:r>
            <a:r>
              <a:rPr lang="th-TH" sz="3600" dirty="0">
                <a:latin typeface="CIDFont+F2"/>
              </a:rPr>
              <a:t> 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“มาตรา ๒๘ ให้กงสุลไทยหรือข้าราชการสถานทูตไทย ที่ รมว.ตปท. แต่งตั้งให้เป็นนายทะเบียน 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มีหน้าที่รับ        จดทะเบียนคนเกิด คนตาย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และการทะเบียนราษฎรอื่น</a:t>
            </a:r>
            <a:r>
              <a:rPr lang="th-TH" sz="36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*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ที่มีขึ้น      นอกราชอาณาจักร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สำหรับผู้มีสัญชาติไทย คนต่างด้าวที่ได้รับอนุญาตให้มีถิ่น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ที่อยู่ในราชอาณาจักรตามกฎหมายว่าด้วยคนเข้าเมือง </a:t>
            </a:r>
            <a:r>
              <a:rPr lang="th-TH" sz="36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และคนต่างด้าว หรือคนไร้สัญชาติที่ถือเอกสารการเดินทางที่รัฐบาลไทยเป็นผู้ออกให้ *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หลักฐานการจดทะเบียนคนเกิดและคนตายดังกล่าวให้ใช้เป็นสูติบัตรและมรณบัตรได้</a:t>
            </a: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476672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28 </a:t>
            </a:r>
            <a:r>
              <a:rPr lang="th-TH" sz="40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(มี 4 วรรค)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80626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568981"/>
            <a:ext cx="79928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600" dirty="0">
                <a:latin typeface="CIDFont+F2"/>
              </a:rPr>
              <a:t>      </a:t>
            </a:r>
            <a:r>
              <a:rPr lang="th-TH" sz="36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2-4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ถ้าในที่ซึ่งมีการเกิด หรือการตายตามวรรคหนึ่ง         ไม่มีสถานทูตไทยหรือสถานกงสุลไทยประจำอยู่ ให้ใช้หลักฐานการเกิดหรือการตายที่ออกโดยรัฐบาลของประเทศนั้น ซึ่งกระทรวงการต่างประเทศ    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ได้รับรองคำแปล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ว่าถูกต้องเป็นหลักฐานสูติบัตรและมรณบัตรได้</a:t>
            </a:r>
          </a:p>
          <a:p>
            <a:pPr algn="thaiDist"/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การจดทะเบียนคนเกิดและคนตายตามวรรคหนึ่ง ให้เป็นไปตามหลักเกณฑ์และวิธีการที่กำหนดในกฎกระทรวง</a:t>
            </a:r>
          </a:p>
          <a:p>
            <a:pPr algn="thaiDist"/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การปฏิบัติหน้าที่เกี่ยวกับการทะเบียนราษฎรอื่น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ตามวรรคหนึ่ง      ให้เป็นไปตามที่รัฐมนตรีว่าการกระทรวงมหาดไทยและรัฐมนตรีว่าการกระทรวงการต่างประเทศตกลงกัน”</a:t>
            </a:r>
            <a:endParaRPr lang="th-TH" sz="4000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493222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28 </a:t>
            </a:r>
            <a:r>
              <a:rPr lang="th-TH" sz="40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2 - 4)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03467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381221"/>
            <a:ext cx="8208912" cy="4983557"/>
          </a:xfrm>
        </p:spPr>
        <p:txBody>
          <a:bodyPr>
            <a:normAutofit/>
          </a:bodyPr>
          <a:lstStyle/>
          <a:p>
            <a:pPr algn="thaiDist" defTabSz="179388"/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54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แก้ไขเพิ่มเติมหลักเกณฑ์ </a:t>
            </a:r>
            <a:r>
              <a:rPr lang="th-TH" sz="5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ให้นายทะเบียนประจำต่างประเทศมีหน้าที่จดทะเบียนคนเกิด คนตาย และ</a:t>
            </a:r>
            <a:r>
              <a:rPr lang="th-TH" sz="54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การทะเบียนราษฎรอื่น </a:t>
            </a:r>
            <a:r>
              <a:rPr lang="th-TH" sz="5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สำหรับคนไทย คนต่างด้าว</a:t>
            </a:r>
            <a:r>
              <a:rPr lang="th-TH" sz="54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และคนไร้สัญชาติที่ถือเอกสารเดินทางของไทย </a:t>
            </a:r>
            <a:endParaRPr lang="th-TH" sz="5400" b="1" u="sng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28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11986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568981"/>
            <a:ext cx="7992888" cy="3416320"/>
          </a:xfrm>
          <a:prstGeom prst="rect">
            <a:avLst/>
          </a:prstGeom>
          <a:ln w="28575" cmpd="thickThin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thaiDist"/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</a:t>
            </a:r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แก้ไขเพิ่มเติมหลักเกณฑ์เกี่ยวกับการแจ้งการย้ายที่อยู่ </a:t>
            </a:r>
          </a:p>
          <a:p>
            <a:pPr algn="thaiDist"/>
            <a:r>
              <a:rPr lang="th-TH" sz="44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(แก้ไขมาตรา 30 และเพิ่มมาตรา 30/1 และมาตรา 30/2 และยกเลิกมาตรา 32 )</a:t>
            </a:r>
            <a:endParaRPr lang="th-TH" sz="3600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91536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124744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latin typeface="CIDFont+F2"/>
              </a:rPr>
              <a:t>  </a:t>
            </a:r>
            <a:r>
              <a:rPr lang="th-TH" sz="40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1</a:t>
            </a:r>
            <a:r>
              <a:rPr lang="th-TH" sz="4000" dirty="0">
                <a:latin typeface="CIDFont+F2"/>
              </a:rPr>
              <a:t>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เมื่อผู้อยู่ในบ้านย้ายที่อยู่ออกจากบ้าน 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เพื่อเปลี่ยนภูมิลำเนา*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ให้เจ้าบ้านแจ้งต่อนายทะเบียนผู้รับแจ้ง ภายใน 15 วัน นับแต่วันที่บุคคลในทะเบียนบ้านย้ายที่อยู่ออกจากบ้าน 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แต่ไม่ตัดสิทธิผู้ย้ายที่อยู่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*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ที่จะแจ้งย้ายออกต่อนายทะเบียนผู้รับแจ้งด้วยตนเอง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โดยจะต้องแจ้งว่าจะย้ายเข้าไปอยู่บ้านใด หรือจะแจ้งต่อนายทะเบียนผู้รับแจ้งแห่งท้องที่ที่ตนจะไปอยู่ใหม่ก็ได้ 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ในกรณีที่ยังไม่ทราบว่าจะย้ายไปอยู่บ้านใด หรือยังมิได้ย้ายเข้าไปอยู่ในบ้านใดภายใน 30 วัน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*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นับแต่วันที่แจ้งการย้ายที่อยู่ ให้นายทะเบียนผู้รับแจ้ง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เพิ่มชื่อและรายการของผู้นั้นไว้ในทะเบียนบ้านกลาง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และเมื่อผู้ย้ายได้แจ้งการย้ายออกต่อนายทะเบียนแล้ว ให้หน้าที่ในการแจ้งย้ายบุคคลออกของเจ้าบ้านเป็นอันพับไป 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ผู้ย้ายที่อยู่ที่จะแจ้งย้ายด้วยตนเองดังกล่าวต้องเป็นผู้มีอายุครบ 15 ปีแล้ว*</a:t>
            </a: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30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(มี 3 วรรค)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12678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363409"/>
            <a:ext cx="828092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latin typeface="CIDFont+F2"/>
              </a:rPr>
              <a:t>  </a:t>
            </a:r>
            <a:r>
              <a:rPr lang="th-TH" sz="40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2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ความในวรรค 1 ไม่ใช้บังคับกับผู้ย้ายที่อยู่เพื่อไปศึกษาหรือไปรับราชการในต่างประเทศ หรือไปทำธุรกิจหรือปฏิบัติงานชั่วคราวในต่างประเทศ 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แต่ไม่ห้ามบุคคลดังกล่าวที่จะแจ้งย้ายออกจากทะเบียนบ้านเดิม เพื่อไปอยู่ที่อยู่ใหม่หรือไปอยู่ในทะเบียนบ้านกลางเป็นการชั่วคราว</a:t>
            </a:r>
          </a:p>
          <a:p>
            <a:pPr algn="thaiDist"/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</a:t>
            </a:r>
            <a:r>
              <a:rPr lang="th-TH" sz="36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3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เมื่อนายทะเบียนผู้รับแจ้งการย้ายเข้า ได้ดำเนินการย้ายบุคคลนั้นเข้าอยู่ในทะเบียนบ้านใด  โดยมีหนังสือยินยอมของเจ้าบ้านนั้นแล้ว เจ้าบ้านดังกล่าวไม่มีหน้าที่ต้องแจ้งตามมาตรา ๓๐/๑ อีก”</a:t>
            </a:r>
            <a:endParaRPr lang="th-TH" sz="4000" b="1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30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2 - 3)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5729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4231922"/>
          </a:xfrm>
        </p:spPr>
        <p:txBody>
          <a:bodyPr>
            <a:normAutofit/>
          </a:bodyPr>
          <a:lstStyle/>
          <a:p>
            <a:pPr algn="thaiDist" defTabSz="179388"/>
            <a:r>
              <a:rPr lang="th-TH" dirty="0">
                <a:solidFill>
                  <a:srgbClr val="0000FF"/>
                </a:solidFill>
              </a:rPr>
              <a:t>      </a:t>
            </a:r>
            <a:r>
              <a:rPr lang="th-TH" sz="48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แก้ไขเพิ่มเติมหลักเกณฑ์ </a:t>
            </a: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การปฏิบัติในการแจ้งย้ายที่อยู่ โดยให้ เจ้าบ้าน</a:t>
            </a:r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หรือผู้ที่ประสงค์จะย้ายที่อยู่ที่มีอายุครบ 15 ปีบริบูรณ์เป็นผู้แจ้งย้าย </a:t>
            </a: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และกรณีที่แจ้งย้ายออก  แล้วแต่ยัง</a:t>
            </a:r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ไม่ได้แจ้งย้ายเข้าในบ้านใดภายใน 30 วัน </a:t>
            </a: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ให้นายทะเบียนย้ายชื่อและรายการบุคคลของผู้นั้นเข้าในทะเบียนบ้านกลาง</a:t>
            </a:r>
            <a:endParaRPr lang="th-TH" u="sng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30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5686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568981"/>
            <a:ext cx="799288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“ภายใต้บังคับมาตรา ๓๐ วรรคสาม เจ้าบ้านใด</a:t>
            </a:r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มีผู้ย้ายเข้ามาอยู่    ในบ้านโดยมีเจตนาจะถือเป็นภูมิลำเนา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ให้แจ้งให้นายทะเบียนผู้รับแจ้งทราบ  เพื่อเพิ่มชื่อบุคคลนั้นเข้าในทะเบียนบ้านภายใน 15 วัน นับแต่วันที่ผู้ย้ายได้เข้าอยู่ในบ้าน เมื่อนายทะเบียนผู้รับแจ้งได้รับแจ้งแล้ว ถ้าผู้ย้ายเข้ายังมิได้ย้ายออกจากทะเบียนบ้านเดิม ให้นายทะเบียนผู้รับแจ้งดำเนินการแจ้งต่อนายทะเบียนผู้รับแจ้งที่บุคคลนั้นมีชื่ออยู่ในทะเบียนบ้าน เพื่อย้ายบุคคลนั้นออกจากทะเบียนบ้านเดิมและให้นายทะเบียนผู้รับแจ้งแจ้งให้  เจ้าบ้านที่บุคคลนั้นมีชื่ออยู่ในทะเบียนบ้านเดิมทราบ เพื่อนำทะเบียนบ้านของตนมาให้นายทะเบียนผู้รับแจ้งปรับปรุงทะเบียนบ้านให้ถูกต้องต่อไป”</a:t>
            </a:r>
            <a:endParaRPr lang="th-TH" sz="4400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493222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เพิ่มเติมมาตรา 30/1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74878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363409"/>
            <a:ext cx="828092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“การแจ้งตามมาตรา ๓๐ และมาตรา ๓๐/๑    ให้เป็นไปตามหลักเกณฑ์และวิธีการที่ผู้อำนวยการทะเบียนกลางกำหนด  โดยประกาศในราชกิจจานุเบกษาและในกรณีที่เป็นการแจ้งต่อนายทะเบียนผู้รับแจ้ง   แห่งท้องที่ที่ไปอยู่ใหม่  โดยไม่ต้องแจ้งย้ายออก           จะกำหนดให้เรียกเก็บค่าธรรมเนียมด้วยก็ได้”</a:t>
            </a:r>
            <a:endParaRPr lang="th-TH" sz="44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417438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เพิ่มเติมมาตรา 30/2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31971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381221"/>
            <a:ext cx="8208912" cy="4983557"/>
          </a:xfrm>
        </p:spPr>
        <p:txBody>
          <a:bodyPr>
            <a:normAutofit/>
          </a:bodyPr>
          <a:lstStyle/>
          <a:p>
            <a:pPr algn="thaiDist" defTabSz="179388"/>
            <a:r>
              <a:rPr lang="th-TH" sz="49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กำหนดการปฏิบัติในการแจ้งย้ายเข้า โดยถ้าผู้ย้ายเข้าไปอยู่ในบ้านใหม่ แต่มิได้แจ้งย้ายออกจากทะเบียนบ้านเดิม ให้นายทะเบียนปลายทาง     แจ้งนายทะเบียนต้นทางย้ายชื่อของบุคคลนั้นออกจากทะเบียนบ้าน และแจ้งเจ้าบ้านนำทะเบียนบ้านมาปรับปรุงรายการ</a:t>
            </a:r>
            <a:endParaRPr lang="th-TH" sz="5400" b="1" u="sng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30/1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530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thaiDist"/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1. พระราชบัญญัติการทะเบียนราษฎร (ฉบับที่ 3) พ.ศ. 2562    </a:t>
            </a:r>
            <a:r>
              <a:rPr lang="th-TH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มีทั้งหมด 25 มาตรา</a:t>
            </a:r>
          </a:p>
          <a:p>
            <a:pPr algn="thaiDist"/>
            <a:endParaRPr lang="th-TH" sz="1000" b="1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thaiDist"/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 กฎหมายลำดับรอง  ประกอบด้วย</a:t>
            </a:r>
          </a:p>
          <a:p>
            <a:pPr algn="thaiDist"/>
            <a:r>
              <a:rPr lang="th-TH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2.1 ระเบียบสำนักทะเบียนกลางฯ  3 ฉบับ</a:t>
            </a:r>
          </a:p>
          <a:p>
            <a:pPr algn="thaiDist"/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2.2 ประกาศกระทรวงมหาดไทย  2 ฉบับ</a:t>
            </a:r>
          </a:p>
          <a:p>
            <a:pPr algn="thaiDist"/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2.3 กฎกระทรวง  4 ฉบับ</a:t>
            </a:r>
          </a:p>
          <a:p>
            <a:pPr algn="thaiDist"/>
            <a:endParaRPr lang="th-TH" b="1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63034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การย้ายบุคคลเข้าทะเบียนบ้านกลาง </a:t>
            </a:r>
          </a:p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กรณีที่ศาลออกหมายจับ </a:t>
            </a:r>
          </a:p>
          <a:p>
            <a:r>
              <a:rPr lang="th-TH" sz="54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33)</a:t>
            </a:r>
          </a:p>
        </p:txBody>
      </p:sp>
    </p:spTree>
    <p:extLst>
      <p:ext uri="{BB962C8B-B14F-4D97-AF65-F5344CB8AC3E}">
        <p14:creationId xmlns="" xmlns:p14="http://schemas.microsoft.com/office/powerpoint/2010/main" val="17676416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124744"/>
            <a:ext cx="828092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วรรค 2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ในกรณีที่ศาลออกหมายจับผู้ใด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ตามคำร้องขอของพนักงานฝ่ายปกครองหรือตำรวจ หรือในกรณีที่พนักงานฝ่ายปกครองหรือตำรวจ ได้รับแจ้งจากศาลให้จับกุมผู้ใดตามหมายจับที่ศาลออกเอง 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ถ้ายังมิได้ตัวผู้นั้นมาภายใน 180 วัน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นับแต่วันที่ศาลออกหมายจับ ให้พนักงานฝ่ายปกครองหรือตำรวจ</a:t>
            </a:r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แจ้งให้ผู้อำนวยการทะเบียนกลางทราบ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และให้ผู้อำนวยการทะเบียนกลางดำเนินการให้นายทะเบียนผู้รับแจ้งย้ายผู้นั้นออกจากทะเบียนบ้าน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และเพิ่มชื่อและรายการของผู้นั้นไว้ในทะเบียนบ้านกลาง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และให้หมายเหตุไว้ในรายการของบุคคลนั้นว่าอยู่ในระหว่างการติดตามตัวตามหมายจับด้วย 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การหมายเหตุดังกล่าวมิให้ถือว่าเป็นการจัดเก็บข้อมูลตามมาตรา ๑๓ (๒)</a:t>
            </a:r>
            <a:endParaRPr lang="th-TH" sz="4800" b="1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33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2 - 4)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63515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124744"/>
            <a:ext cx="828092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วรรค 3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ผู้ใดมีชื่ออยู่ในทะเบียนบ้านกลางตามวรรค 2 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ถ้าผู้นั้นประสงค์จะย้ายออกจากทะเบียนบ้านกลาง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ผู้นั้น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ต้องมาแสดงตน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ต่อ         นายทะเบียนที่จัดทำทะเบียนบ้านกลางนั้น พร้อมทั้ง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หลักฐานอันแสดงว่าหมายจับนั้นได้ถูกเพิกถอนหรือได้มีการปฏิบัติ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ตามหมายจับนั้นเสร็จสิ้นแล้ว</a:t>
            </a:r>
          </a:p>
          <a:p>
            <a:pPr algn="thaiDist"/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 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4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การแจ้ง ยื่น หรือส่งหนังสือหรือเอกสาร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ให้ผู้ถูกออกหมายจับ หรือผู้มีชื่ออยู่ในทะเบียนบ้านกลางตามวรรค 2 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ถ้าได้แจ้ง    ยื่น หรือส่งหนังสือ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หรือเอกสารให้บุคคลนั้น หรือปิดหมายไว้ 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ณ ภูมิลำเนาหรือที่อยู่ที่ปรากฏตามหลักฐานทางทะเบียน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ตามกฎหมายว่าด้วยการทะเบียนราษฎรที่ปรากฏ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ครั้งสุดท้ายก่อนย้ายมาในทะเบียนบ้านกลาง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ให้ถือว่า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ได้แจ้ง ยื่น ส่ง หรือปิดโดย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ชอบด้วยกฎหมายและผู้นั้นได้รับทราบแล้ว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”</a:t>
            </a:r>
            <a:endParaRPr lang="th-TH" sz="5400" b="1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33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3 - 4)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84424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4231922"/>
          </a:xfrm>
        </p:spPr>
        <p:txBody>
          <a:bodyPr>
            <a:normAutofit/>
          </a:bodyPr>
          <a:lstStyle/>
          <a:p>
            <a:pPr algn="thaiDist" defTabSz="179388"/>
            <a:r>
              <a:rPr lang="th-TH" dirty="0">
                <a:solidFill>
                  <a:srgbClr val="0000FF"/>
                </a:solidFill>
              </a:rPr>
              <a:t>      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เพิ่มเติมหลักเกณฑ์ </a:t>
            </a: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กำหนดการปฏิบัติ</a:t>
            </a:r>
            <a:r>
              <a:rPr lang="th-TH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ในการย้ายบุคคลไปไว้ในทะเบียนบ้านกลาง กรณีที่ศาลออกหมายจับ</a:t>
            </a: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ผู้ใดถ้ายังไม่ได้ตัวผู้นั้นมาดำเนินคดี</a:t>
            </a:r>
            <a:r>
              <a:rPr lang="th-TH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ภายใน 180วัน </a:t>
            </a:r>
            <a:r>
              <a:rPr lang="th-TH" b="1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ทั้งนี้ 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การขอย้ายออก</a:t>
            </a: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จากทะเบียนบ้านกลาง ผู้นั้น</a:t>
            </a:r>
            <a:r>
              <a:rPr lang="th-TH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ต้องมาแสดง</a:t>
            </a:r>
            <a:r>
              <a:rPr lang="th-TH" u="sng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ตน</a:t>
            </a:r>
            <a:r>
              <a:rPr lang="th-TH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dirty="0" smtClean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พร้อม</a:t>
            </a: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ด้วยหลักฐานว่าได้มีการปฏิบัติตามหมายจับแล้ว	</a:t>
            </a:r>
            <a:endParaRPr lang="th-TH" u="sng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33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70237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เพิ่มเติมการจัดทำทะเบียนอาคาร</a:t>
            </a:r>
          </a:p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และออกทะเบียนบ้านชั่วคราว</a:t>
            </a:r>
          </a:p>
          <a:p>
            <a:r>
              <a:rPr lang="th-TH" sz="48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34, 36)</a:t>
            </a:r>
          </a:p>
        </p:txBody>
      </p:sp>
    </p:spTree>
    <p:extLst>
      <p:ext uri="{BB962C8B-B14F-4D97-AF65-F5344CB8AC3E}">
        <p14:creationId xmlns="" xmlns:p14="http://schemas.microsoft.com/office/powerpoint/2010/main" val="5469910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124744"/>
            <a:ext cx="828092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</a:t>
            </a:r>
            <a:r>
              <a:rPr lang="th-TH" sz="40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1</a:t>
            </a:r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ให้ทุกบ้านมีเลขประจำบ้าน บ้านใดยังไม่มีเลขประจำบ้าน ให้เจ้าบ้านแจ้งต่อนายทะเบียนผู้รับแจ้ง เพื่อขอเลขประจำบ้าน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ภายใน 15 วันนับแต่วันสร้างบ้านเสร็จ  </a:t>
            </a:r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เว้นแต่ มีเหตุจำเป็น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เจ้าบ้านอาจขอให้           นายทะเบียนผู้รับแจ้งกำหนดเลขประจำบ้าน และ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ออกทะเบียนบ้านชั่วคราวให้ก่อนที่บ้านจะสร้างเสร็จก็ได้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ในกรณีเช่นนี้ให้นายทะเบียนผู้รับแจ้งระบุไว้ในทะเบียนบ้านชั่วคราวว่า</a:t>
            </a:r>
            <a:r>
              <a:rPr lang="th-TH" sz="32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อยู่ในระหว่างการก่อสร้าง</a:t>
            </a:r>
          </a:p>
          <a:p>
            <a:pPr algn="thaiDist"/>
            <a:r>
              <a:rPr lang="th-TH" dirty="0">
                <a:solidFill>
                  <a:srgbClr val="0000FF"/>
                </a:solidFill>
              </a:rPr>
              <a:t>         </a:t>
            </a:r>
            <a:r>
              <a:rPr lang="th-TH" sz="40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2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ให้นายทะเบียนผู้รับแจ้ง กำหนดเลขประจำบ้านให้แก่ผู้แจ้งซึ่งมีบ้านอยู่ในเขตสำนักทะเบียนท้องถิ่น ภายใน 7 วัน ถ้ามีบ้านอยู่นอกเขตสำนักทะเบียนท้องถิ่นให้กำหนดเลขประจำบ้าน ภายใน 30 วัน ทั้งนี้ นับแต่วันที่ได้รับคำขอ</a:t>
            </a:r>
            <a:endParaRPr lang="th-TH" sz="44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34 </a:t>
            </a:r>
            <a:r>
              <a:rPr lang="th-TH" sz="32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(มี 5 วรรค)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87177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124744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</a:t>
            </a:r>
            <a:r>
              <a:rPr lang="th-TH" sz="36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</a:t>
            </a:r>
            <a:r>
              <a:rPr lang="th-TH" sz="40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3</a:t>
            </a:r>
            <a:r>
              <a:rPr lang="th-TH" sz="48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เมื่อได้รับเลขประจำบ้านแล้ว  ให้ติดไว้ในที่ซึ่งเห็นได้ชัดแจ้ง     </a:t>
            </a:r>
          </a:p>
          <a:p>
            <a:pPr algn="thaiDist"/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</a:t>
            </a:r>
            <a:r>
              <a:rPr lang="th-TH" sz="36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4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การกำหนดเลขประจำบ้านตามวรรค 1  และการจัดทำทะเบียนบ้านตามมาตรา ๓๖ </a:t>
            </a:r>
            <a:r>
              <a:rPr lang="th-TH" sz="34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มีวัตถุประสงค์เพื่อความเป็นระเบียบเรียบร้อยและคุ้มครองสิทธิพื้นฐานของประชาชน </a:t>
            </a:r>
            <a:r>
              <a:rPr lang="th-TH" sz="34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ผู้ใดจะอ้างการกำหนดเลขประจำบ้าน หรือการจัดทำทะเบียนบ้าน  เพื่อแสดงว่าตนมีสิทธิในที่ดินหรือเป็นเจ้าของกรรมสิทธิ์ในที่ดินมิได้</a:t>
            </a:r>
          </a:p>
          <a:p>
            <a:pPr algn="thaiDist"/>
            <a:r>
              <a:rPr lang="th-TH" sz="32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 </a:t>
            </a:r>
            <a:r>
              <a:rPr lang="th-TH" sz="36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</a:t>
            </a:r>
            <a:r>
              <a:rPr lang="th-TH" sz="32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5</a:t>
            </a:r>
            <a:r>
              <a:rPr lang="th-TH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ให้นำความในมาตรานี้ มา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ใช้บังคับกับเจ้าของอาคารที่สร้างขึ้น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เพื่อใช้เป็นโรงงาน คลังสินค้า หรือ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เพื่อประโยชน์อย่างอื่น อันมิใช่เพื่อเป็นที่อยู่อาศัย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ตามที่กำหนดในกฎกระทรวงด้วยโดยอนุโลม”</a:t>
            </a:r>
            <a:endParaRPr lang="th-TH" sz="48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34 </a:t>
            </a:r>
            <a:r>
              <a:rPr lang="th-TH" sz="32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3 - 5)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57006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611560" y="1196752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</a:t>
            </a:r>
            <a:r>
              <a:rPr lang="th-TH" sz="40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1</a:t>
            </a:r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ให้นายทะเบียนผู้รับแจ้ง </a:t>
            </a:r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จัดทำทะเบียนบ้าน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ไว้ทุกบ้านที่มีเลขประจำบ้าน  สำหรับผู้มีสัญชาติไทยและคนซึ่งไม่มีสัญชาติไทย แต่มีถิ่นที่อยู่ในราชอาณาจักร </a:t>
            </a:r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และจัดทำทะเบียนอาคาร</a:t>
            </a:r>
            <a:r>
              <a:rPr lang="th-TH" sz="40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*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สำหรับอาคารที่ได้รับเลขประจำอาคารตามมาตรา ๓๔ วรรค 5</a:t>
            </a:r>
          </a:p>
          <a:p>
            <a:pPr algn="thaiDist"/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</a:t>
            </a:r>
            <a:r>
              <a:rPr lang="th-TH" sz="36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2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ทะเบียนบ้าน ตามวรรค 1 ที่ออกให้แก่ แพหรือเรือ ซึ่งจอดเป็นประจำ และใช้เป็นที่อยู่อาศัยหรือสถานที่หรือยานพาหนะอื่นซึ่งใช้เป็นที่อยู่อาศัยประจำ </a:t>
            </a:r>
            <a:r>
              <a:rPr lang="th-TH" sz="40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ให้ระบุสภาพของบ้านนั้นไว้ในทะเบียนบ้านด้วย</a:t>
            </a: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36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(มี 5 วรรค)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94643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124744"/>
            <a:ext cx="828092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</a:t>
            </a:r>
            <a:r>
              <a:rPr lang="th-TH" sz="36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3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ทะเบียนอาคาร ตามวรรค 1 </a:t>
            </a:r>
            <a:r>
              <a:rPr lang="th-TH" sz="36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ให้ระบุสภาพของอาคารและวัตถุประสงค์ของอาคาร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นั้น ไว้ในทะเบียนตามรายการที่ผู้อำนวยการทะเบียนกลางกำหนด</a:t>
            </a:r>
          </a:p>
          <a:p>
            <a:pPr algn="thaiDist"/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</a:t>
            </a:r>
            <a:r>
              <a:rPr lang="th-TH" sz="36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4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</a:t>
            </a:r>
            <a:r>
              <a:rPr lang="th-TH" sz="36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การจัดทำทะเบียนบ้านหรือทะเบียนอาคาร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ตามวรรค 1 ถ้าผู้ขอ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มิได้แสดงหลักฐานการได้รับอนุญาต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ก่อสร้าง หรือหลักฐานแสดงความเป็นเจ้าของ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กรรมสิทธิ์ใ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นที่ดินหรือหลักฐานการมี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สิทธิครอบครอง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ในที่ดิน ให้นายทะเบียนระบุไว้ในทะเบียน</a:t>
            </a:r>
            <a:r>
              <a:rPr lang="th-TH" sz="36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ว่าเป็นทะเบียนชั่วคราว</a:t>
            </a:r>
          </a:p>
          <a:p>
            <a:pPr algn="thaiDist"/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</a:t>
            </a:r>
            <a:r>
              <a:rPr lang="th-TH" sz="36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5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การจัดทำทะเบียนบ้านและทะเบียนอาคารให้เป็นไปตามระเบียบที่ผู้อำนวยการทะเบียนกลางกำหนด”</a:t>
            </a:r>
            <a:endParaRPr lang="th-TH" sz="4000" b="1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36 </a:t>
            </a:r>
            <a:r>
              <a:rPr lang="th-TH" sz="36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3 - 5)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14172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381221"/>
            <a:ext cx="8208912" cy="4983557"/>
          </a:xfrm>
        </p:spPr>
        <p:txBody>
          <a:bodyPr>
            <a:normAutofit/>
          </a:bodyPr>
          <a:lstStyle/>
          <a:p>
            <a:pPr algn="thaiDist" defTabSz="179388"/>
            <a:r>
              <a:rPr lang="th-TH" sz="5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กำหนดการปฏิบัติ ในการให้          นายทะเบียน</a:t>
            </a:r>
            <a:r>
              <a:rPr lang="th-TH" sz="54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กำหนดเลขประจำบ้าน และออกทะเบียนบ้านชั่วคราว  </a:t>
            </a:r>
            <a:r>
              <a:rPr lang="th-TH" sz="54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ให้กับบ้านและอาคาร</a:t>
            </a:r>
            <a:r>
              <a:rPr lang="th-TH" sz="5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ประเภทอื่น ที่ไม่ใช่เพื่อการอยู่อาศัยที่ยังสร้างไม่แล้วเสร็จ	</a:t>
            </a:r>
            <a:endParaRPr lang="th-TH" sz="6000" b="1" u="sng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34 และ 36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5799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620688"/>
            <a:ext cx="8352928" cy="5544616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thaiDist"/>
            <a:r>
              <a:rPr lang="th-TH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2.1 ระเบียบสำนักทะเบียนกลางฯ  3 ฉบับ</a:t>
            </a:r>
          </a:p>
          <a:p>
            <a:pPr algn="thaiDist"/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1. ระเบียบฯ ว่าด้วยการจัดทำทะเบียนราษฎร (ฉบับที่ 7) พ.ศ. 2562</a:t>
            </a:r>
          </a:p>
          <a:p>
            <a:pPr algn="thaiDist"/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2. ระเบียบฯ ว่าด้วยการจัดทำทะเบียนประวัติสำหรับบุคคล  ที่ไม่มีสถานะทางทะเบียน พ</a:t>
            </a:r>
            <a:r>
              <a:rPr lang="en-US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.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ศ</a:t>
            </a:r>
            <a:r>
              <a:rPr lang="en-US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. 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๒๕62</a:t>
            </a:r>
          </a:p>
          <a:p>
            <a:pPr algn="thaiDist"/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3. ระเบียบฯ ว่าด้วยการจัดทำบัตรประจำตัว    คนซึ่งไม่มีสัญชาติไทย พ</a:t>
            </a:r>
            <a:r>
              <a:rPr lang="en-US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.</a:t>
            </a:r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ศ</a:t>
            </a:r>
            <a:r>
              <a:rPr lang="en-US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. </a:t>
            </a:r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2562</a:t>
            </a:r>
            <a:endParaRPr lang="th-TH" b="1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3357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980728"/>
            <a:ext cx="7992888" cy="4154984"/>
          </a:xfrm>
          <a:prstGeom prst="rect">
            <a:avLst/>
          </a:prstGeom>
          <a:ln w="25400" cmpd="thickThin">
            <a:solidFill>
              <a:srgbClr val="FF0066">
                <a:alpha val="59000"/>
              </a:srgbClr>
            </a:solidFill>
          </a:ln>
        </p:spPr>
        <p:txBody>
          <a:bodyPr wrap="square">
            <a:spAutoFit/>
          </a:bodyPr>
          <a:lstStyle/>
          <a:p>
            <a:pPr algn="thaiDist"/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      </a:t>
            </a:r>
            <a:r>
              <a:rPr lang="th-TH" sz="54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แก้ไขเพิ่มเติมหลักเกณฑ์</a:t>
            </a:r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</a:p>
          <a:p>
            <a:pPr algn="thaiDist"/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การเพิ่มชื่อในทะเบียนบ้าน และจัดทำทะเบียนประวัติ และการขอมีบัตรประจำตัวคนไม่มีสัญชาติไทย</a:t>
            </a:r>
            <a:endParaRPr lang="th-TH" sz="48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thaiDist"/>
            <a:r>
              <a:rPr lang="th-TH" sz="4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 </a:t>
            </a:r>
            <a:r>
              <a:rPr lang="th-TH" sz="44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(เพิ่มมาตรา 38/1, 38/2 และ38/3)</a:t>
            </a:r>
            <a:endParaRPr lang="th-TH" sz="4000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61928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980728"/>
            <a:ext cx="828092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“ให้</a:t>
            </a:r>
            <a:r>
              <a:rPr lang="th-TH" sz="40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คนซึ่งไม่มีสัญชาติไทย</a:t>
            </a:r>
            <a:r>
              <a:rPr lang="th-TH" sz="4000" b="1" u="sng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และมีหน้าที่ต้องเพิ่มชื่</a:t>
            </a:r>
            <a:r>
              <a:rPr lang="th-TH" sz="4000" b="1" u="sng" dirty="0">
                <a:solidFill>
                  <a:srgbClr val="FF00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ในทะเบียนบ้าน หรือจัดทำทะเบียนประวัติ ตามที่กำหนด        ในกฎกระทรวง  </a:t>
            </a:r>
            <a:r>
              <a:rPr lang="th-TH" sz="40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ไปแจ้ง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ต่อนายทะเบียนอำเภอหรือนายทะเบียนท้องถิ่น </a:t>
            </a:r>
            <a:r>
              <a:rPr lang="th-TH" sz="40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ภายในเวลาที่กำหนด</a:t>
            </a:r>
            <a:r>
              <a:rPr lang="th-TH" sz="4000" b="1" u="sng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ในกฎกระทรวง</a:t>
            </a:r>
            <a:r>
              <a:rPr lang="th-TH" sz="40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เพื่อให้เพิ่มชื่อในทะเบียนบ้านหรือจัดทำทะเบียนประวัติ และเมื่อนายทะเบียนอำเภอหรือนายทะเบียนท้องถิ่น ได้เพิ่มชื่อหรือจัดทำทะเบียนประวัติให้บุคคลนั้นแล้ว </a:t>
            </a:r>
            <a:r>
              <a:rPr lang="th-TH" sz="40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ให้ออกบัตรประจำตัว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 </a:t>
            </a:r>
            <a:r>
              <a:rPr lang="th-TH" sz="40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เว้นแต่ผู้นั้นอายุยังไม่ครบ 5 ปี</a:t>
            </a:r>
            <a:r>
              <a:rPr lang="th-TH" sz="40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</a:t>
            </a:r>
            <a:r>
              <a:rPr lang="th-TH" sz="36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ออกเอกสารแสดงตน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ให้ไปพลางก่อนทั้งนี้ ตามระเบียบที่ผู้อำนวยการทะเบียนกลางกำหนด”</a:t>
            </a:r>
            <a:endParaRPr lang="th-TH" sz="40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เพิ่มเติมมาตรา 38/1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74531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424936" cy="4231922"/>
          </a:xfrm>
        </p:spPr>
        <p:txBody>
          <a:bodyPr>
            <a:normAutofit fontScale="90000"/>
          </a:bodyPr>
          <a:lstStyle/>
          <a:p>
            <a:pPr algn="l" defTabSz="179388"/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1.กำหนดให้คนซึ่งไม่มีสัญชาติไทย </a:t>
            </a:r>
            <a:b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r>
              <a:rPr lang="th-TH" sz="48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2.ที่ต้องจัดทำทะเบียนราษฎรตามที่กำหนดในกฎกระทรวง </a:t>
            </a: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/>
            </a:r>
            <a:b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3.ไปแจ้งต่อนายทะเบียน ภายในระยะเวลาที่กำหนดในกฎกระทรวง  </a:t>
            </a:r>
            <a:b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r>
              <a:rPr lang="th-TH" sz="48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4.เพื่อเพิ่มชื่อในทะเบียนบ้านหรือจัดทำทะเบียนประวัติ และออกบัตรประจำตัวให้</a:t>
            </a:r>
            <a:endParaRPr lang="th-TH" sz="4800" b="1" u="sng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38/1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634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443548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</a:t>
            </a: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๓๘/๒ ให้บิดา มารดา ผู้ปกครอง หรือบุคคลที่รับอุปการะดูแลเด็ก ที่มีเอกสารแสดงตนตามมาตรา ๑๙/๒ และมาตรา ๓๘/๑ </a:t>
            </a:r>
            <a:r>
              <a:rPr lang="th-TH" sz="48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ยื่นคำขอมีบัตรประจำตัวแทนเด็กภายใน 60 วัน</a:t>
            </a:r>
            <a:r>
              <a:rPr lang="th-TH" sz="48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นับแต่วันที่เด็กมีอายุครบ 5 ปี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”</a:t>
            </a:r>
            <a:endParaRPr lang="th-TH" sz="40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เพิ่มเติมมาตรา 38/2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03187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424936" cy="4231922"/>
          </a:xfrm>
        </p:spPr>
        <p:txBody>
          <a:bodyPr>
            <a:normAutofit/>
          </a:bodyPr>
          <a:lstStyle/>
          <a:p>
            <a:pPr algn="l" defTabSz="179388"/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1.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ให้บิดา มารดา ผู้ปกครอง หรือผู้รับอุปการะดูแลเด็ก</a:t>
            </a:r>
            <a:b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ที่มีทะเบียนประวัติ ที่นายทะเบียนจัดทำให้ </a:t>
            </a:r>
            <a:b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2.ยื่นคำขอมีบัตร 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แทนเด็ก</a:t>
            </a: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ภายใน 60 วันนับแต่เด็ก     มีอายุครบ 5 ปี</a:t>
            </a:r>
            <a:r>
              <a:rPr lang="en-US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/>
            </a:r>
            <a:br>
              <a:rPr lang="en-US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endParaRPr lang="th-TH" sz="4800" b="1" u="sng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38/2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27019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118349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40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1</a:t>
            </a:r>
            <a:r>
              <a:rPr lang="th-TH" sz="40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“</a:t>
            </a:r>
            <a:r>
              <a:rPr lang="th-TH" sz="48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บัตรประจำตัว</a:t>
            </a: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ตามมาตรา ๑๙/๒ มาตรา ๓๘/๑ และมาตรา ๓๘/๒ </a:t>
            </a:r>
            <a:r>
              <a:rPr lang="th-TH" sz="48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มีอายุ 10 ปี </a:t>
            </a: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และให้ผู้ถือบัตร มีหน้าที่ยื่นคำขอต่ออายุบัตรประจำตัวภายใน 60 วัน นับแต่วันที่บัตรหมดอายุ </a:t>
            </a:r>
            <a:r>
              <a:rPr lang="th-TH" sz="44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เว้นแต่ผู้นั้นจะมีอายุครบ 70 ปี </a:t>
            </a:r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ในกรณีเช่นนั้น ให้บัตรประจำตัวที่มีอยู่มีอายุตลอดชีวิต แต่ไม่เป็นการห้าม      ที่บุคคลนั้นจะขอมีบัตรใหม่ตามวรรค 2</a:t>
            </a:r>
            <a:endParaRPr lang="th-TH" sz="40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เพิ่มเติมมาตรา 38/3 </a:t>
            </a:r>
            <a:r>
              <a:rPr lang="th-TH" sz="32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(มี 4 วรรค)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6346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118349"/>
            <a:ext cx="828092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36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2</a:t>
            </a:r>
            <a:r>
              <a:rPr lang="th-TH" sz="36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ในกรณีที่</a:t>
            </a:r>
            <a:r>
              <a:rPr lang="th-TH" sz="32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บัตรประจำตัวสูญหาย ถูกทำลาย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หรือชำรุดในสาระสำคัญ หรือมีการแก้ไขชื่อตัว ชื่อสกุล หรือวันเดือนปีเกิดในทะเบียนบ้านหรือทะเบียนประวัติ ให้ผู้ถือบัตรประจำตัว</a:t>
            </a:r>
            <a:r>
              <a:rPr lang="th-TH" sz="32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ขอมีบัตรประจำตัวใหม่ภายใน    60 วัน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นับแต่วันที่บัตรประจำตัวสูญหาย ถูกทำลาย หรือชำรุดในสาระสำคัญหรือนับแต่มีการแก้ไขชื่อตัว ชื่อสกุล หรือวันเดือนปีเกิดในทะเบียนบ้านหรือทะเบียนประวัติ แล้วแต่กรณี</a:t>
            </a:r>
          </a:p>
          <a:p>
            <a:pPr algn="thaiDist"/>
            <a:r>
              <a:rPr lang="th-TH" sz="32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 </a:t>
            </a:r>
            <a:r>
              <a:rPr lang="th-TH" sz="32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3</a:t>
            </a:r>
            <a:r>
              <a:rPr lang="th-TH" sz="32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การขอมีบัตรประจำตัวของเด็กที่มี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อายุไม่ถึง 15 ปี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ให้เป็นหน้าที่ของ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บิดา มารดา ผู้ปกครอง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หรือบุคคลที่รับอุปการะดูแลเด็กคนนั้น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เป็นผู้ยื่นคำขอมีบัตร</a:t>
            </a:r>
          </a:p>
          <a:p>
            <a:pPr algn="thaiDist"/>
            <a:r>
              <a:rPr lang="th-TH" sz="32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 </a:t>
            </a:r>
            <a:r>
              <a:rPr lang="th-TH" sz="32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วรรค 4</a:t>
            </a:r>
            <a:r>
              <a:rPr lang="th-TH" sz="32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หลักเกณฑ์และวิธีการในการขอมีบัตรประจำตัว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แบบและลักษณะของบัตรประจำตัวและรายการในบัตรประจำตัว ให้เป็นไปตามระเบียบที่ผู้อำนวยการทะเบียนกลางกำหนด</a:t>
            </a:r>
            <a:r>
              <a:rPr lang="th-TH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”</a:t>
            </a:r>
            <a:endParaRPr lang="th-TH" sz="44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เพิ่มเติมมาตรา 38/3 </a:t>
            </a:r>
            <a:r>
              <a:rPr lang="th-TH" sz="3200" b="1" u="sng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(วรรค 2 - 4)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96804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>
            <a:extLst>
              <a:ext uri="{FF2B5EF4-FFF2-40B4-BE49-F238E27FC236}">
                <a16:creationId xmlns="" xmlns:a16="http://schemas.microsoft.com/office/drawing/2014/main" id="{1BF96076-D00C-4ABB-B086-531167718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424936" cy="4231922"/>
          </a:xfrm>
        </p:spPr>
        <p:txBody>
          <a:bodyPr>
            <a:normAutofit fontScale="90000"/>
          </a:bodyPr>
          <a:lstStyle/>
          <a:p>
            <a:pPr algn="l" defTabSz="179388"/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1.</a:t>
            </a:r>
            <a:r>
              <a:rPr lang="th-TH" dirty="0"/>
              <a:t>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กำหนด</a:t>
            </a:r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อายุการใช้บัตร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ประจำตัวคนซึ่งไม่มีสัญชาติไทย </a:t>
            </a:r>
            <a:b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r>
              <a:rPr lang="th-TH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2.ระยะเวลาในการขอมีบัตร ขอมีบัตรใหม่ ขอเปลี่ยนบัตรภายใน 60 วัน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/>
            </a:r>
            <a:b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3.และผู้ทำหน้าที่ยื่นคำขอมีบัตรแทนเด็กที่มีอายุไม่ถึง 15 ปี</a:t>
            </a:r>
            <a:r>
              <a:rPr lang="en-US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/>
            </a:r>
            <a:br>
              <a:rPr lang="en-US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endParaRPr lang="th-TH" sz="4800" b="1" u="sng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38/3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37879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เพิ่มเติมระยะเวลาการบันทึก</a:t>
            </a:r>
          </a:p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เปลี่ยนแปลงในทะเบียนบ้าน</a:t>
            </a:r>
          </a:p>
          <a:p>
            <a:endParaRPr lang="th-TH" sz="54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r>
              <a:rPr lang="th-TH" sz="48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39 วรรค 1)</a:t>
            </a:r>
          </a:p>
        </p:txBody>
      </p:sp>
    </p:spTree>
    <p:extLst>
      <p:ext uri="{BB962C8B-B14F-4D97-AF65-F5344CB8AC3E}">
        <p14:creationId xmlns="" xmlns:p14="http://schemas.microsoft.com/office/powerpoint/2010/main" val="9322562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118349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4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ให้นายทะเบียนอำเภอ และนายทะเบียนท้องถิ่น</a:t>
            </a:r>
            <a:r>
              <a:rPr lang="th-TH" sz="4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มอบสำเนาทะเบียนบ้านให้เจ้าบ้าน</a:t>
            </a:r>
            <a:r>
              <a:rPr lang="th-TH" sz="4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เก็บรักษา </a:t>
            </a:r>
            <a:r>
              <a:rPr lang="th-TH" sz="4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เมื่อมีการเพิ่ม เปลี่ยนแปลง</a:t>
            </a:r>
            <a:r>
              <a:rPr lang="th-TH" sz="4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หรือจำหน่ายรายการในทะเบียนบ้านให้เจ้าบ้านนำสำเนาทะเบียนบ้านไปให้นายทะเบียน</a:t>
            </a:r>
            <a:r>
              <a:rPr lang="th-TH" sz="4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บันทึกรายการให้ถูกต้องตรง</a:t>
            </a:r>
            <a:r>
              <a:rPr lang="th-TH" sz="4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กับต้นฉบับ  ทุกครั้ง</a:t>
            </a:r>
            <a:r>
              <a:rPr lang="th-TH" sz="44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ภายใน 15 วัน*</a:t>
            </a:r>
            <a:r>
              <a:rPr lang="th-TH" sz="4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นับแต่วันที่มีการเพิ่ม เปลี่ยนแปลง หรือจำหน่ายรายการ แล้วแต่กรณี</a:t>
            </a:r>
            <a:endParaRPr lang="th-TH" sz="4400" b="1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39 วรรค 1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9811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332657"/>
            <a:ext cx="8352928" cy="5832648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thaiDist"/>
            <a:r>
              <a:rPr lang="th-TH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2.2 ประกาศกระทรวงมหาดไทย  2 ฉบับ</a:t>
            </a:r>
          </a:p>
          <a:p>
            <a:pPr algn="thaiDist"/>
            <a:r>
              <a:rPr lang="th-TH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1. เรื่อง คุณสมบัติของผู้ที่มีสิทธิยื่นคำร้องขอมีสัญชาติไทยตามมาตรา 19/2 วรรคสอง แห่งพระราชบัญญัติการทะเบียนราษฎร พ.ศ. ๒๕๓๔ ซึ่งแก้ไขเพิ่มเติมโดยพระราชบัญญัติการทะเบียนราษฎร (ฉบับที่ ..) พ.ศ. ....</a:t>
            </a:r>
            <a:endParaRPr lang="en-US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thaiDist"/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</a:t>
            </a:r>
            <a:r>
              <a:rPr lang="th-TH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เรื่อง หลักเกณฑ์ในการพิจารณาอนุมัติให้ส่วนราชการหรือหน่วยงานของรัฐเชื่อมโยงระบบคอมพิวเตอร์เพื่อใช้ประโยชน์ข้อมูลในทะเบียนอื่น นอกจากทะเบียนบ้าน ทะเบียนคนเกิด          </a:t>
            </a:r>
            <a:b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</a:b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ทะเบียนคนตาย และทะเบียนประวัติคนซึ่งไม่มีสัญชาติไทย</a:t>
            </a:r>
          </a:p>
          <a:p>
            <a:pPr algn="thaiDist"/>
            <a:endParaRPr lang="th-TH" b="1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211211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39 วรรค 1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667ACD87-B2B1-4404-BD26-66252B2A0F85}"/>
              </a:ext>
            </a:extLst>
          </p:cNvPr>
          <p:cNvSpPr/>
          <p:nvPr/>
        </p:nvSpPr>
        <p:spPr>
          <a:xfrm>
            <a:off x="575556" y="1811139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800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      ให้เจ้าบ้านต้องนำสำเนาทะเบียนบ้านฉบับเจ้าบ้าน ไปให้นายทะเบียนบันทึกรายการให้ถูกต้องทุกครั้ง</a:t>
            </a:r>
            <a:r>
              <a:rPr lang="th-TH" sz="4800" dirty="0">
                <a:solidFill>
                  <a:srgbClr val="FF0066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ภายใน 15 วัน  </a:t>
            </a:r>
            <a:r>
              <a:rPr lang="th-TH" sz="4800" dirty="0">
                <a:solidFill>
                  <a:srgbClr val="009900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นับแต่เมื่อมีการเพิ่ม เปลี่ยนแปลง หรือจำหน่ายรายการ</a:t>
            </a:r>
            <a:endParaRPr lang="th-TH" sz="48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90331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54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แก้ไขเรื่องการมอบหมายให้แจ้งแทน</a:t>
            </a:r>
          </a:p>
          <a:p>
            <a:endParaRPr lang="th-TH" sz="54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r>
              <a:rPr lang="th-TH" sz="48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46)</a:t>
            </a:r>
          </a:p>
        </p:txBody>
      </p:sp>
    </p:spTree>
    <p:extLst>
      <p:ext uri="{BB962C8B-B14F-4D97-AF65-F5344CB8AC3E}">
        <p14:creationId xmlns="" xmlns:p14="http://schemas.microsoft.com/office/powerpoint/2010/main" val="23619953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67544" y="1424965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8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ผู้ใดมีหน้าที่ต้องแจ้ง</a:t>
            </a: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หรือปฏิบัติตามพระราชบัญญัตินี้  </a:t>
            </a:r>
            <a:r>
              <a:rPr lang="th-TH" sz="48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ถ้าผู้นั้นได้มอบหมาย</a:t>
            </a: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ให้บุคคลอื่นไปแจ้งหรือปฏิบัติแทน  และผู้ได้รับมอบหมายได้แจ้งหรือปฏิบัติ ตามที่ได้รับมอบหมายแล้ว </a:t>
            </a:r>
            <a:r>
              <a:rPr lang="th-TH" sz="48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ให้ถือว่า  </a:t>
            </a:r>
            <a:r>
              <a:rPr lang="th-TH" sz="48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ผู้มีหน้าที่นั้นได้แจ้งหรือปฏิบัติตามพระราชบัญญัตินี้แล้ว”</a:t>
            </a:r>
            <a:endParaRPr lang="th-TH" sz="72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46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236851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46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667ACD87-B2B1-4404-BD26-66252B2A0F85}"/>
              </a:ext>
            </a:extLst>
          </p:cNvPr>
          <p:cNvSpPr/>
          <p:nvPr/>
        </p:nvSpPr>
        <p:spPr>
          <a:xfrm>
            <a:off x="575556" y="1811139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800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      แก้ไขหลักเกณฑ์การมอบหมายการแจ้ง   และการปฏิบัติ ตามพระราชบัญญัตินี้ ให้บุคคลอื่นแจ้งหรือปฏิบัติแทน</a:t>
            </a:r>
            <a:endParaRPr lang="th-TH" sz="4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82884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54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เปลี่ยนโทษปรับอาญา</a:t>
            </a:r>
          </a:p>
          <a:p>
            <a:r>
              <a:rPr lang="th-TH" sz="54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เป็นโทษปรับทางปกครอง</a:t>
            </a:r>
          </a:p>
          <a:p>
            <a:endParaRPr lang="th-TH" sz="5400" b="1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r>
              <a:rPr lang="th-TH" sz="48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47)</a:t>
            </a:r>
          </a:p>
        </p:txBody>
      </p:sp>
    </p:spTree>
    <p:extLst>
      <p:ext uri="{BB962C8B-B14F-4D97-AF65-F5344CB8AC3E}">
        <p14:creationId xmlns="" xmlns:p14="http://schemas.microsoft.com/office/powerpoint/2010/main" val="299813421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619672" y="548680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รัฐธรรมนูญ 2560 </a:t>
            </a:r>
          </a:p>
        </p:txBody>
      </p:sp>
      <p:sp>
        <p:nvSpPr>
          <p:cNvPr id="3" name="สี่เหลี่ยมผืนผ้า 2">
            <a:extLst>
              <a:ext uri="{FF2B5EF4-FFF2-40B4-BE49-F238E27FC236}">
                <a16:creationId xmlns="" xmlns:a16="http://schemas.microsoft.com/office/drawing/2014/main" id="{8CF46C8A-87DB-4592-AB95-898EABB1AAC7}"/>
              </a:ext>
            </a:extLst>
          </p:cNvPr>
          <p:cNvSpPr/>
          <p:nvPr/>
        </p:nvSpPr>
        <p:spPr>
          <a:xfrm>
            <a:off x="665312" y="1659285"/>
            <a:ext cx="78671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</a:t>
            </a:r>
            <a:r>
              <a:rPr lang="th-TH" sz="44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77 วรรค 3</a:t>
            </a:r>
            <a:r>
              <a:rPr lang="th-TH" sz="44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รัฐพึงใช้ระบบอนุญาตและระบบคณะกรรมการในกฎหมายเฉพาะกรณีที่จำเป็น พึงกำหนดหลักเกณฑ์การใช้ดุลพินิจของเจ้าหน้าที่ของรัฐและระยะเวลาในการดำเนินการตามขั้นตอนต่าง ๆ        ที่บัญญัติไว้ในกฎหมายให้ชัดเจน </a:t>
            </a:r>
            <a:r>
              <a:rPr lang="th-TH" sz="44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และพึงกำหนดโทษอาญาเฉพาะความผิดร้ายแรง</a:t>
            </a:r>
          </a:p>
        </p:txBody>
      </p:sp>
    </p:spTree>
    <p:extLst>
      <p:ext uri="{BB962C8B-B14F-4D97-AF65-F5344CB8AC3E}">
        <p14:creationId xmlns="" xmlns:p14="http://schemas.microsoft.com/office/powerpoint/2010/main" val="110731358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287524" y="1016144"/>
            <a:ext cx="85329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๔๗ ผู้ใด</a:t>
            </a:r>
          </a:p>
          <a:p>
            <a:pPr algn="thaiDist"/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(๑) </a:t>
            </a:r>
            <a:r>
              <a:rPr lang="th-TH" sz="32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ไม่มา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ตามที่นายทะเบียนเรียก </a:t>
            </a:r>
            <a:r>
              <a:rPr lang="th-TH" sz="32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ไม่ยอมชี้แจง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ข้อเท็จจริง หรือแสดงหลักฐาน</a:t>
            </a:r>
            <a:r>
              <a:rPr lang="th-TH" sz="32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หรือไม่ยอมให้นายทะเบียนเข้าไป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สอบถามในบ้าน 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ตามมาตรา ๑๐</a:t>
            </a:r>
          </a:p>
          <a:p>
            <a:pPr algn="thaiDist"/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(๒) </a:t>
            </a:r>
            <a:r>
              <a:rPr lang="th-TH" sz="32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ไม่ปฏิบัติต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ามมาตรา ๑๙ มาตรา ๑๙/๑ หรือมาตรา ๒๓</a:t>
            </a:r>
          </a:p>
          <a:p>
            <a:pPr algn="thaiDist"/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๓) </a:t>
            </a:r>
            <a:r>
              <a:rPr lang="th-TH" sz="3200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ไม่ยอมให้นายทะเบียนเข้าไป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ในบ้าน เพื่อสำรวจตรวจสอบทะเบียนราษฎร  ไม่ยอมชี้แจง หรือตอบคำถาม หรือไม่ยอมลงลายมือชื่อ 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ตามมาตรา ๔๔</a:t>
            </a:r>
          </a:p>
          <a:p>
            <a:pPr algn="thaiDist"/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ให้นายทะเบียนอำเภอหรือนายทะเบียนท้องถิ่น  มีอำนาจ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ปรับทางปกครองไม่เกิน 1,000 บาท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โดยให้คำนึงถึงความร้ายแรงของพฤติการณ์    แห่งการกระทำความผิดด้วย</a:t>
            </a:r>
          </a:p>
          <a:p>
            <a:pPr algn="thaiDist"/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ค่าปรับทางปกครองที่นายทะเบียนท้องถิ่นสั่งปรับตามวรรค 2 ให้ตกเป็นรายได้ของท้องถิ่น ที่นายทะเบียนท้องถิ่นนั้นสังกัดอยู่</a:t>
            </a:r>
            <a:endParaRPr lang="th-TH" sz="80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47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579374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47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667ACD87-B2B1-4404-BD26-66252B2A0F85}"/>
              </a:ext>
            </a:extLst>
          </p:cNvPr>
          <p:cNvSpPr/>
          <p:nvPr/>
        </p:nvSpPr>
        <p:spPr>
          <a:xfrm>
            <a:off x="575556" y="1412776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1.เปลี่ยนโทษอาญาปรับสถานเดียว </a:t>
            </a:r>
            <a:r>
              <a:rPr lang="th-TH" sz="32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เป็นโทษปรับทางปกครอง ในความผิดที่ไม่ร้ายแรง  </a:t>
            </a:r>
          </a:p>
          <a:p>
            <a:pPr algn="thaiDist"/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</a:t>
            </a:r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ได้แก่ ในความผิดฐาน</a:t>
            </a:r>
          </a:p>
          <a:p>
            <a:pPr algn="thaiDist"/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</a:t>
            </a:r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2.1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ไม่มาตามที่นายทะเบียนเรียก ไม่ยอมชี้แจงข้อเท็จจริงหรือแสดงหลักฐาน </a:t>
            </a:r>
            <a:endParaRPr lang="th-TH" sz="3200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thaiDist"/>
            <a:r>
              <a:rPr lang="th-TH" sz="32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</a:t>
            </a:r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2.2 ไม่นำเด็กถูกทอดทิ้งที่พบไปส่งเจ้าหน้าที่, ไม่แจ้งการเกิดให้เด็กถูกทอดทิ้ง   เด็กเร่ร่อน เด็กไม่ปรากฏบุพการีในสถานสงเคราะห์, ไม่ออกหนังสือรับรองการเกิดหรือการตาย </a:t>
            </a:r>
          </a:p>
          <a:p>
            <a:pPr algn="thaiDist"/>
            <a:r>
              <a:rPr lang="th-TH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2.3 ไม่ยอมให้เข้าในบ้านเพื่อสำรวจตรวจสอบทะเบียนราษฎรในบ้าน ไม่ชี้แจง ไม่ตอบคำถาม ไม่ลงลายมือชื่อตามมาตรา 44 </a:t>
            </a:r>
            <a:endParaRPr lang="th-TH" sz="3200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thaiDist"/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3. โดยให้</a:t>
            </a:r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นายทะเบียนอำเภอ/ท้องถิ่น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มีอำนาจปรับทางปกครอง </a:t>
            </a:r>
            <a:r>
              <a:rPr lang="th-TH" sz="32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ไม่เกิน 1,000 บาท </a:t>
            </a:r>
            <a:r>
              <a:rPr lang="th-TH" sz="32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ซึ่งเป็นอัตราเดียวกับโทษเปรียบเทียบปรับตามกฎหมายเดิม</a:t>
            </a:r>
            <a:endParaRPr lang="th-TH" sz="48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827873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5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ค่าธรรมเนียม</a:t>
            </a:r>
          </a:p>
          <a:p>
            <a:r>
              <a:rPr lang="th-TH" sz="54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การแจ้ง หรือขอเมื่อพ้นกำหนดระยะเวลา</a:t>
            </a:r>
            <a:endParaRPr lang="th-TH" sz="5400" b="1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endParaRPr lang="th-TH" sz="5400" b="1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r>
              <a:rPr lang="th-TH" sz="48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51)</a:t>
            </a:r>
          </a:p>
        </p:txBody>
      </p:sp>
    </p:spTree>
    <p:extLst>
      <p:ext uri="{BB962C8B-B14F-4D97-AF65-F5344CB8AC3E}">
        <p14:creationId xmlns="" xmlns:p14="http://schemas.microsoft.com/office/powerpoint/2010/main" val="187766968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287524" y="1016144"/>
            <a:ext cx="85329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6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</a:t>
            </a:r>
            <a:r>
              <a:rPr lang="th-TH" sz="36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การแจ้งหรือขอเมื่อพ้นกำหนดเวลา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ตามที่บัญญัติไว้ใน    มาตรา ๑๘ วรรค 1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๒๑ วรรค 1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๒๔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๓๐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๓๐/๑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๓๓ วรรค 1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๓๔ วรรค 1 หรือวรรค 5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๓๘/๑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๓๘/๒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๓๘/๓ วรรค 1 หรือวรรค 2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๓๙ วรรคหนึ่ง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๔๑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และมาตรา ๔๒ </a:t>
            </a:r>
            <a:r>
              <a:rPr lang="th-TH" sz="36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ให้กระทำได้เมื่อ     ผู้แจ้งได้เสียค่าธรรมเนียม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การแจ้งหรือขอเมื่อพ้นกำหนดเวลา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ตามที่กำหนดในกฎกระทรวง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แล้ว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กฎกระทรวงดังกล่าวจะกำหนดอัตราค่าธรรมเนียมที่ </a:t>
            </a:r>
            <a:r>
              <a:rPr lang="th-TH" sz="3600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แตกต่างกันในแต่ละกรณีและตามระยะเวลาที่ล่วงเลยไป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ก็ได้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แต่ทั้งนี้ต้องไม่เกินอัตราค่าธรรมเนียมท้ายพระราชบัญญัตินี้</a:t>
            </a:r>
            <a:endParaRPr lang="th-TH" sz="96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188640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51</a:t>
            </a:r>
            <a:endParaRPr lang="th-TH" sz="5400" b="1" u="sng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1191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332657"/>
            <a:ext cx="8424936" cy="5832648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thaiDist"/>
            <a:r>
              <a:rPr lang="th-TH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2.3 กฎกระทรวง  4 ฉบับ</a:t>
            </a:r>
          </a:p>
          <a:p>
            <a:pPr algn="thaiDist"/>
            <a:r>
              <a:rPr lang="th-TH" sz="36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1. กท.กำหนดอัตราค่าธรรมเนียมการทะเบียนราษฎร พ.ศ. ....</a:t>
            </a:r>
            <a:endParaRPr lang="en-US" sz="4000" b="1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thaiDist"/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</a:t>
            </a:r>
            <a:r>
              <a:rPr lang="th-TH" sz="40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2. กท.กำหนดให้คนซึ่งไม่มีสัญชาติไทยปฏิบัติเกี่ยวกับ      การทะเบียนราษฎรและกำหนดอัตราค่าธรรมเนียม พ.ศ. ....</a:t>
            </a:r>
          </a:p>
          <a:p>
            <a:pPr algn="thaiDist"/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3. กท.กำหนดอัตราค่าธรรมเนียมการแจ้งหรือขอเมื่อ  พ้นกำหนดเวลา พ.ศ. ....</a:t>
            </a:r>
          </a:p>
          <a:p>
            <a:pPr algn="thaiDist"/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</a:t>
            </a:r>
            <a:r>
              <a:rPr lang="th-TH" sz="40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4.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40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กท.กำหนดลักษณะอาคารที่สร้างขึ้นเพื่อประโยชน์อย่างอื่นอันมิใช่เพื่อเป็นที่อยู่อาศัย พ.ศ. ....</a:t>
            </a:r>
          </a:p>
        </p:txBody>
      </p:sp>
    </p:spTree>
    <p:extLst>
      <p:ext uri="{BB962C8B-B14F-4D97-AF65-F5344CB8AC3E}">
        <p14:creationId xmlns="" xmlns:p14="http://schemas.microsoft.com/office/powerpoint/2010/main" val="95321501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1475656" y="493222"/>
            <a:ext cx="61926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สาระสำคัญมาตรา 51</a:t>
            </a:r>
            <a:endParaRPr lang="th-TH" sz="4800" b="1" u="sng" dirty="0">
              <a:solidFill>
                <a:srgbClr val="0000FF"/>
              </a:solidFill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667ACD87-B2B1-4404-BD26-66252B2A0F85}"/>
              </a:ext>
            </a:extLst>
          </p:cNvPr>
          <p:cNvSpPr/>
          <p:nvPr/>
        </p:nvSpPr>
        <p:spPr>
          <a:xfrm>
            <a:off x="575556" y="1556792"/>
            <a:ext cx="8100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</a:t>
            </a:r>
            <a:r>
              <a:rPr lang="th-TH" sz="40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กำหนดค่าธรรมเนียมการแจ้งหรือขอ เมื่อพ้นกำหนดระยะเวลาตามกฎหมาย</a:t>
            </a:r>
          </a:p>
          <a:p>
            <a:pPr algn="thaiDist"/>
            <a:r>
              <a:rPr lang="th-TH" sz="40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- การแจ้งเกิด 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- การแจ้งตาย </a:t>
            </a:r>
            <a:r>
              <a:rPr lang="th-TH" sz="40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- การแจ้งจัดการศพ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- การแจ้งย้ายที่อยู่</a:t>
            </a:r>
            <a:r>
              <a:rPr lang="th-TH" sz="40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- การขอเลขประจำบ้าน/อาคาร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- การแจ้งให้เพิ่มชื่อในทะเบียนบ้าน/ทะเบียนประวัติตามกฎกระทรวง</a:t>
            </a:r>
            <a:r>
              <a:rPr lang="th-TH" sz="40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- การยื่นคำขอมีบัตรของคนไม่มีสัญชาติไทย 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- การบันทึกเปลี่ยนแปลงรายการในทะเบียนบ้าน</a:t>
            </a:r>
            <a:r>
              <a:rPr lang="th-TH" sz="40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- การแจ้งรื้อบ้าน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- การแจ้งย้ายบ้านที่เคลื่อนย้ายได้</a:t>
            </a:r>
            <a:endParaRPr lang="en-US" sz="8000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715978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404537" y="3933056"/>
            <a:ext cx="80558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b="1" u="sng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เพิ่มข้อ</a:t>
            </a:r>
            <a:r>
              <a:rPr lang="th-TH" sz="48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๖. ค่าธรรมเนียมการแจ้งหรือขอเมื่อพ้นกำหนดเวลา       ตามมาตรา ๑๙/๓ และมาตรา ๕๑   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ครั้งละ ๑,๐๐๐ บาท</a:t>
            </a:r>
            <a:endParaRPr lang="th-TH" sz="23900" b="1" dirty="0">
              <a:solidFill>
                <a:srgbClr val="00990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521550" y="548680"/>
            <a:ext cx="815490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48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แก้ไขเพิ่มอัตราค่าธรรมเนียมท้ายพระราชบัญญัติ</a:t>
            </a:r>
            <a:endParaRPr lang="th-TH" sz="4800" b="1" u="sng" dirty="0">
              <a:solidFill>
                <a:srgbClr val="009900"/>
              </a:solidFill>
            </a:endParaRPr>
          </a:p>
        </p:txBody>
      </p:sp>
      <p:sp>
        <p:nvSpPr>
          <p:cNvPr id="3" name="สี่เหลี่ยมผืนผ้า 2">
            <a:extLst>
              <a:ext uri="{FF2B5EF4-FFF2-40B4-BE49-F238E27FC236}">
                <a16:creationId xmlns="" xmlns:a16="http://schemas.microsoft.com/office/drawing/2014/main" id="{307E91F5-416E-435A-9860-321B2EDD309E}"/>
              </a:ext>
            </a:extLst>
          </p:cNvPr>
          <p:cNvSpPr/>
          <p:nvPr/>
        </p:nvSpPr>
        <p:spPr>
          <a:xfrm>
            <a:off x="364596" y="1635184"/>
            <a:ext cx="8671899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แก้ไขข้อ</a:t>
            </a:r>
            <a:r>
              <a:rPr lang="th-TH" sz="4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๔. การแจ้งการเกิดตามมาตรา ๑๘ วรรค 3</a:t>
            </a:r>
          </a:p>
          <a:p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        การแจ้งการตายตามมาตรา ๒๑ วรรค 4</a:t>
            </a:r>
          </a:p>
          <a:p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        หรือการแจ้งการย้ายที่อยู่ตามมาตรา ๓๐/๒  </a:t>
            </a:r>
          </a:p>
          <a:p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           </a:t>
            </a:r>
            <a:r>
              <a:rPr lang="th-TH" sz="36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ฉบับละ ๑๐๐ บาท</a:t>
            </a:r>
            <a:endParaRPr lang="th-TH" sz="3200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1473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827584" y="690618"/>
            <a:ext cx="774086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60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บทเฉพาะการ</a:t>
            </a: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667ACD87-B2B1-4404-BD26-66252B2A0F85}"/>
              </a:ext>
            </a:extLst>
          </p:cNvPr>
          <p:cNvSpPr/>
          <p:nvPr/>
        </p:nvSpPr>
        <p:spPr>
          <a:xfrm>
            <a:off x="575556" y="1916832"/>
            <a:ext cx="8100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6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๒๔ วรรค 1 </a:t>
            </a:r>
          </a:p>
          <a:p>
            <a:pPr algn="thaiDist"/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บรรดากฎกระทรวง ประกาศ ระเบียบ หรือคำสั่ง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ที่ออกตามพระราชบัญญัติการทะเบียนราษฎร พ.ศ. ๒๕๓๔  </a:t>
            </a:r>
            <a:r>
              <a:rPr lang="th-TH" sz="3600" b="1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ที่ใช้อยู่ในวันก่อนวันที่พระราชบัญญัตินี้ใช้บังคับ  </a:t>
            </a:r>
            <a:r>
              <a:rPr lang="th-TH" sz="36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ให้ใช้บังคับได้ต่อไปเท่าที่ไม่ขัดหรือแย้ง</a:t>
            </a:r>
            <a:r>
              <a:rPr lang="th-TH" sz="36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กับพระราชบัญญัติการทะเบียนราษฎร พ.ศ. ๒๕๓๔   ซึ่งแก้ไขเพิ่มเติมโดยพระราชบัญญัตินี้ จนกว่าจะมีกฎกระทรวง ประกาศ ระเบียบ หรือคำสั่งที่ออกตามพระราชบัญญัติการทะเบียนราษฎร พ.ศ. ๒๕๓๔ ซึ่งแก้ไขเพิ่มเติมโดยพระราชบัญญัตินี้ใช้บังคับ</a:t>
            </a:r>
            <a:endParaRPr lang="en-US" sz="9600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424455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827584" y="690618"/>
            <a:ext cx="774086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60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บทเฉพาะการ </a:t>
            </a:r>
            <a:r>
              <a:rPr lang="th-TH" sz="48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(2)</a:t>
            </a:r>
            <a:endParaRPr lang="th-TH" sz="6000" b="1" u="sng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667ACD87-B2B1-4404-BD26-66252B2A0F85}"/>
              </a:ext>
            </a:extLst>
          </p:cNvPr>
          <p:cNvSpPr/>
          <p:nvPr/>
        </p:nvSpPr>
        <p:spPr>
          <a:xfrm>
            <a:off x="575556" y="2081168"/>
            <a:ext cx="81009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6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มาตรา ๒๔ วรรค 2</a:t>
            </a:r>
          </a:p>
          <a:p>
            <a:pPr algn="thaiDist"/>
            <a:r>
              <a:rPr lang="th-TH" sz="4000" dirty="0">
                <a:latin typeface="TH SarabunIT๙" panose="020B0500040200020003" pitchFamily="34" charset="-34"/>
                <a:cs typeface="TH SarabunIT๙" panose="020B0500040200020003" pitchFamily="34" charset="-34"/>
              </a:rPr>
              <a:t>      </a:t>
            </a:r>
            <a:r>
              <a:rPr lang="th-TH" sz="4000" dirty="0">
                <a:solidFill>
                  <a:srgbClr val="0099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การดำเนินการออกกฎกระทรวง ประกาศ ระเบียบ หรือคำสั่ง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ตามวรรค 1 ให้ดำเนินการ</a:t>
            </a:r>
            <a:r>
              <a:rPr lang="th-TH" sz="40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ให้แล้วเสร็จภายใน 180 วัน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นับแต่วันที่พระราชบัญญัตินี้ใช้บังคับ  หากไม่สามารถดำเนินการได้ ให้รัฐมนตรีผู้รับผิดชอบรายงานเหตุผลที่ไม่อาจดำเนินการได้ต่อคณะรัฐมนตรี</a:t>
            </a:r>
            <a:endParaRPr lang="en-US" sz="16600" dirty="0">
              <a:solidFill>
                <a:srgbClr val="0000FF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594958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>
            <a:extLst>
              <a:ext uri="{FF2B5EF4-FFF2-40B4-BE49-F238E27FC236}">
                <a16:creationId xmlns="" xmlns:a16="http://schemas.microsoft.com/office/drawing/2014/main" id="{EA6DDC59-B5CE-422E-B95F-3219C3063A6C}"/>
              </a:ext>
            </a:extLst>
          </p:cNvPr>
          <p:cNvSpPr/>
          <p:nvPr/>
        </p:nvSpPr>
        <p:spPr>
          <a:xfrm>
            <a:off x="827584" y="690618"/>
            <a:ext cx="774086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6000" b="1" u="sng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การรักษาการตามกฎหมาย</a:t>
            </a:r>
          </a:p>
        </p:txBody>
      </p:sp>
      <p:sp>
        <p:nvSpPr>
          <p:cNvPr id="3" name="สี่เหลี่ยมผืนผ้า 2">
            <a:extLst>
              <a:ext uri="{FF2B5EF4-FFF2-40B4-BE49-F238E27FC236}">
                <a16:creationId xmlns="" xmlns:a16="http://schemas.microsoft.com/office/drawing/2014/main" id="{29913F69-F5E8-4921-B01E-7F474B000BF5}"/>
              </a:ext>
            </a:extLst>
          </p:cNvPr>
          <p:cNvSpPr/>
          <p:nvPr/>
        </p:nvSpPr>
        <p:spPr>
          <a:xfrm>
            <a:off x="683568" y="2305616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    มาตรา ๒๕ ให้รัฐมนตรีว่าการ</a:t>
            </a:r>
            <a:r>
              <a:rPr lang="th-TH" sz="40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กระทรวงมหาดไทย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และรัฐมนตรีว่าการ</a:t>
            </a:r>
            <a:r>
              <a:rPr lang="th-TH" sz="4000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กระทรวงการต่างประเทศ  </a:t>
            </a:r>
            <a:r>
              <a:rPr lang="th-TH" sz="4000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รักษาการตามพระราชบัญญัตินี้ ทั้งนี้ ในส่วนที่เกี่ยวกับหน้าที่และอำนาจของตน</a:t>
            </a:r>
          </a:p>
        </p:txBody>
      </p:sp>
    </p:spTree>
    <p:extLst>
      <p:ext uri="{BB962C8B-B14F-4D97-AF65-F5344CB8AC3E}">
        <p14:creationId xmlns="" xmlns:p14="http://schemas.microsoft.com/office/powerpoint/2010/main" val="383190125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179513" y="332656"/>
            <a:ext cx="8568952" cy="5904656"/>
          </a:xfrm>
          <a:prstGeom prst="roundRect">
            <a:avLst/>
          </a:prstGeom>
          <a:solidFill>
            <a:srgbClr val="CC99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prstClr val="white"/>
              </a:solidFill>
            </a:endParaRPr>
          </a:p>
        </p:txBody>
      </p:sp>
      <p:sp>
        <p:nvSpPr>
          <p:cNvPr id="3" name="สี่เหลี่ยมผืนผ้ามุมมน 2"/>
          <p:cNvSpPr/>
          <p:nvPr/>
        </p:nvSpPr>
        <p:spPr>
          <a:xfrm>
            <a:off x="395535" y="620230"/>
            <a:ext cx="7992888" cy="532859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prstClr val="white"/>
              </a:solidFill>
            </a:endParaRPr>
          </a:p>
        </p:txBody>
      </p:sp>
      <p:sp>
        <p:nvSpPr>
          <p:cNvPr id="64520" name="TextBox 1"/>
          <p:cNvSpPr txBox="1">
            <a:spLocks noChangeArrowheads="1"/>
          </p:cNvSpPr>
          <p:nvPr/>
        </p:nvSpPr>
        <p:spPr bwMode="auto">
          <a:xfrm>
            <a:off x="477959" y="1628800"/>
            <a:ext cx="77768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h-TH" sz="6600" b="1" dirty="0">
                <a:solidFill>
                  <a:srgbClr val="0000FF"/>
                </a:solidFill>
                <a:latin typeface="TH SarabunIT๙" pitchFamily="34" charset="-34"/>
                <a:cs typeface="TH SarabunIT๙" pitchFamily="34" charset="-34"/>
              </a:rPr>
              <a:t>จบการนำเสนอ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th-TH" sz="1800" b="1" dirty="0">
              <a:solidFill>
                <a:schemeClr val="accent1">
                  <a:lumMod val="50000"/>
                </a:schemeClr>
              </a:solidFill>
              <a:latin typeface="TH SarabunIT๙" pitchFamily="34" charset="-34"/>
              <a:cs typeface="TH SarabunIT๙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0358195"/>
      </p:ext>
    </p:extLst>
  </p:cSld>
  <p:clrMapOvr>
    <a:masterClrMapping/>
  </p:clrMapOvr>
  <p:transition spd="slow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1">
            <a:extLst>
              <a:ext uri="{FF2B5EF4-FFF2-40B4-BE49-F238E27FC236}">
                <a16:creationId xmlns="" xmlns:a16="http://schemas.microsoft.com/office/drawing/2014/main" id="{6751B1C1-9EE8-4847-B982-1E2D9CEEA97E}"/>
              </a:ext>
            </a:extLst>
          </p:cNvPr>
          <p:cNvSpPr txBox="1">
            <a:spLocks/>
          </p:cNvSpPr>
          <p:nvPr/>
        </p:nvSpPr>
        <p:spPr>
          <a:xfrm>
            <a:off x="395536" y="476673"/>
            <a:ext cx="8352928" cy="5688631"/>
          </a:xfrm>
          <a:prstGeom prst="rect">
            <a:avLst/>
          </a:prstGeom>
          <a:ln w="63500" cap="rnd" cmpd="thinThick">
            <a:solidFill>
              <a:srgbClr val="00B0F0"/>
            </a:solidFill>
            <a:miter lim="800000"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การมอบอำนาจ</a:t>
            </a:r>
          </a:p>
          <a:p>
            <a:r>
              <a:rPr lang="th-TH" sz="6000" b="1" dirty="0">
                <a:solidFill>
                  <a:srgbClr val="0000FF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ของผู้อำนวยการทะเบียนกลาง</a:t>
            </a:r>
          </a:p>
          <a:p>
            <a:r>
              <a:rPr lang="th-TH" sz="60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(มาตรา 8/2 วรรค 2)</a:t>
            </a:r>
          </a:p>
        </p:txBody>
      </p:sp>
    </p:spTree>
    <p:extLst>
      <p:ext uri="{BB962C8B-B14F-4D97-AF65-F5344CB8AC3E}">
        <p14:creationId xmlns="" xmlns:p14="http://schemas.microsoft.com/office/powerpoint/2010/main" val="3223441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>
            <a:extLst>
              <a:ext uri="{FF2B5EF4-FFF2-40B4-BE49-F238E27FC236}">
                <a16:creationId xmlns="" xmlns:a16="http://schemas.microsoft.com/office/drawing/2014/main" id="{370594E8-B19A-4B64-8201-168637695414}"/>
              </a:ext>
            </a:extLst>
          </p:cNvPr>
          <p:cNvSpPr/>
          <p:nvPr/>
        </p:nvSpPr>
        <p:spPr>
          <a:xfrm>
            <a:off x="575556" y="1340768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600" dirty="0">
                <a:latin typeface="CIDFont+F2"/>
              </a:rPr>
              <a:t>        </a:t>
            </a:r>
            <a:r>
              <a:rPr lang="th-TH" sz="3600" dirty="0">
                <a:solidFill>
                  <a:srgbClr val="009900"/>
                </a:solidFill>
                <a:latin typeface="CIDFont+F2"/>
              </a:rPr>
              <a:t>“</a:t>
            </a:r>
            <a:r>
              <a:rPr lang="th-TH" sz="4400" dirty="0">
                <a:solidFill>
                  <a:srgbClr val="009900"/>
                </a:solidFill>
                <a:latin typeface="CIDFont+F2"/>
              </a:rPr>
              <a:t>ผู้อำนวยการทะเบียนกลางตาม (๑) </a:t>
            </a:r>
            <a:r>
              <a:rPr lang="th-TH" sz="4400" b="1" dirty="0">
                <a:solidFill>
                  <a:srgbClr val="009900"/>
                </a:solidFill>
                <a:latin typeface="CIDFont+F2"/>
              </a:rPr>
              <a:t>จะมอบ</a:t>
            </a:r>
            <a:r>
              <a:rPr lang="th-TH" sz="4400" b="1" dirty="0" smtClean="0">
                <a:solidFill>
                  <a:srgbClr val="009900"/>
                </a:solidFill>
                <a:latin typeface="CIDFont+F2"/>
              </a:rPr>
              <a:t>อำนาจให้</a:t>
            </a:r>
            <a:r>
              <a:rPr lang="th-TH" sz="4400" dirty="0">
                <a:solidFill>
                  <a:srgbClr val="0000FF"/>
                </a:solidFill>
                <a:latin typeface="CIDFont+F2"/>
              </a:rPr>
              <a:t>รองผู้อำนวยการ</a:t>
            </a:r>
            <a:r>
              <a:rPr lang="th-TH" sz="4400" dirty="0">
                <a:solidFill>
                  <a:srgbClr val="009900"/>
                </a:solidFill>
                <a:latin typeface="CIDFont+F2"/>
              </a:rPr>
              <a:t>ทะเบียนกลาง หรือ</a:t>
            </a:r>
            <a:r>
              <a:rPr lang="th-TH" sz="4400" dirty="0">
                <a:solidFill>
                  <a:srgbClr val="0000FF"/>
                </a:solidFill>
                <a:latin typeface="CIDFont+F2"/>
              </a:rPr>
              <a:t>ผู้ช่วยผู้อำนวยการ</a:t>
            </a:r>
            <a:r>
              <a:rPr lang="th-TH" sz="4400" dirty="0">
                <a:solidFill>
                  <a:srgbClr val="009900"/>
                </a:solidFill>
                <a:latin typeface="CIDFont+F2"/>
              </a:rPr>
              <a:t>ทะเบียนกลาง ปฏิบัติราชการแทนผู้อำนวยการทะเบียนกลาง </a:t>
            </a:r>
            <a:r>
              <a:rPr lang="th-TH" sz="4400" b="1" u="sng" dirty="0">
                <a:solidFill>
                  <a:srgbClr val="009900"/>
                </a:solidFill>
                <a:latin typeface="CIDFont+F2"/>
              </a:rPr>
              <a:t>หรือจะ</a:t>
            </a:r>
            <a:r>
              <a:rPr lang="th-TH" sz="4400" b="1" u="sng" dirty="0">
                <a:solidFill>
                  <a:srgbClr val="FF0066"/>
                </a:solidFill>
                <a:latin typeface="CIDFont+F2"/>
              </a:rPr>
              <a:t>มอบอำนาจ*</a:t>
            </a:r>
            <a:r>
              <a:rPr lang="th-TH" sz="4400" b="1" u="sng" dirty="0">
                <a:solidFill>
                  <a:srgbClr val="009900"/>
                </a:solidFill>
                <a:latin typeface="CIDFont+F2"/>
              </a:rPr>
              <a:t>ให้ข้าราชการสังกัดกรมการปกครอง</a:t>
            </a:r>
            <a:r>
              <a:rPr lang="th-TH" sz="4400" b="1" dirty="0">
                <a:solidFill>
                  <a:srgbClr val="009900"/>
                </a:solidFill>
                <a:latin typeface="CIDFont+F2"/>
              </a:rPr>
              <a:t> </a:t>
            </a:r>
            <a:r>
              <a:rPr lang="th-TH" sz="4400" dirty="0">
                <a:solidFill>
                  <a:srgbClr val="009900"/>
                </a:solidFill>
                <a:latin typeface="CIDFont+F2"/>
              </a:rPr>
              <a:t>ปฏิบัติหน้าที่ตามที่กำหนดด้วยก็ได้”</a:t>
            </a:r>
            <a:endParaRPr lang="th-TH" sz="4800" dirty="0">
              <a:solidFill>
                <a:srgbClr val="009900"/>
              </a:solidFill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="" xmlns:a16="http://schemas.microsoft.com/office/drawing/2014/main" id="{FB878A31-7720-4C96-B63D-768CCF466E5E}"/>
              </a:ext>
            </a:extLst>
          </p:cNvPr>
          <p:cNvSpPr/>
          <p:nvPr/>
        </p:nvSpPr>
        <p:spPr>
          <a:xfrm>
            <a:off x="1475656" y="493222"/>
            <a:ext cx="619268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5400" b="1" u="sng" dirty="0">
                <a:solidFill>
                  <a:srgbClr val="0000FF"/>
                </a:solidFill>
                <a:ea typeface="Calibri" panose="020F0502020204030204" pitchFamily="34" charset="0"/>
                <a:cs typeface="TH SarabunIT๙" panose="020B0500040200020003" pitchFamily="34" charset="-34"/>
              </a:rPr>
              <a:t>แก้ไขมาตรา 8/2 วรรค 2</a:t>
            </a:r>
            <a:endParaRPr lang="th-TH" sz="5400" b="1" u="sng" dirty="0">
              <a:solidFill>
                <a:srgbClr val="0000FF"/>
              </a:solidFill>
            </a:endParaRPr>
          </a:p>
        </p:txBody>
      </p:sp>
      <p:sp>
        <p:nvSpPr>
          <p:cNvPr id="3" name="สี่เหลี่ยมผืนผ้า 2">
            <a:extLst>
              <a:ext uri="{FF2B5EF4-FFF2-40B4-BE49-F238E27FC236}">
                <a16:creationId xmlns="" xmlns:a16="http://schemas.microsoft.com/office/drawing/2014/main" id="{332D1600-0746-4B99-8005-AC0B2C47CFB7}"/>
              </a:ext>
            </a:extLst>
          </p:cNvPr>
          <p:cNvSpPr/>
          <p:nvPr/>
        </p:nvSpPr>
        <p:spPr>
          <a:xfrm>
            <a:off x="611560" y="5662989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3200" b="1" u="sng" dirty="0">
                <a:solidFill>
                  <a:srgbClr val="FF0066"/>
                </a:solidFill>
                <a:latin typeface="TH SarabunIT๙" panose="020B0500040200020003" pitchFamily="34" charset="-34"/>
                <a:ea typeface="SimSun" panose="02010600030101010101" pitchFamily="2" charset="-122"/>
                <a:cs typeface="TH SarabunIT๙" panose="020B0500040200020003" pitchFamily="34" charset="-34"/>
              </a:rPr>
              <a:t>*เดิม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ea typeface="SimSun" panose="02010600030101010101" pitchFamily="2" charset="-122"/>
                <a:cs typeface="TH SarabunIT๙" panose="020B0500040200020003" pitchFamily="34" charset="-34"/>
              </a:rPr>
              <a:t> ...</a:t>
            </a:r>
            <a:r>
              <a:rPr lang="th-TH" dirty="0"/>
              <a:t> </a:t>
            </a:r>
            <a:r>
              <a:rPr lang="th-TH" sz="3600" b="1" dirty="0">
                <a:solidFill>
                  <a:srgbClr val="FF0066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มอบหมาย</a:t>
            </a:r>
            <a:r>
              <a:rPr lang="th-TH" sz="3200" dirty="0">
                <a:solidFill>
                  <a:srgbClr val="FF0066"/>
                </a:solidFill>
                <a:latin typeface="TH SarabunIT๙" panose="020B0500040200020003" pitchFamily="34" charset="-34"/>
                <a:ea typeface="SimSun" panose="02010600030101010101" pitchFamily="2" charset="-122"/>
                <a:cs typeface="TH SarabunIT๙" panose="020B0500040200020003" pitchFamily="34" charset="-34"/>
              </a:rPr>
              <a:t>ให้ข้าราชการสังกัดกรมการปกครอง ...</a:t>
            </a:r>
            <a:endParaRPr lang="th-TH" sz="3200" dirty="0">
              <a:solidFill>
                <a:srgbClr val="FF0066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4642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ความชัดเจน">
  <a:themeElements>
    <a:clrScheme name="ความชัดเจน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แบบคลาสสิก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ความชัดเจ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จุดที่สุด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จุดที่สุด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จุดที่สุด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4272</TotalTime>
  <Words>5112</Words>
  <Application>Microsoft Office PowerPoint</Application>
  <PresentationFormat>นำเสนอทางหน้าจอ (4:3)</PresentationFormat>
  <Paragraphs>207</Paragraphs>
  <Slides>75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4</vt:i4>
      </vt:variant>
      <vt:variant>
        <vt:lpstr>ชื่อเรื่องภาพนิ่ง</vt:lpstr>
      </vt:variant>
      <vt:variant>
        <vt:i4>75</vt:i4>
      </vt:variant>
    </vt:vector>
  </HeadingPairs>
  <TitlesOfParts>
    <vt:vector size="79" baseType="lpstr">
      <vt:lpstr>ความชัดเจน</vt:lpstr>
      <vt:lpstr>3_ชุดรูปแบบของ Office</vt:lpstr>
      <vt:lpstr>4_ชุดรูปแบบของ Office</vt:lpstr>
      <vt:lpstr>7_จุดที่สุด</vt:lpstr>
      <vt:lpstr>พระราชบัญญัติการทะเบียนราษฎร (ฉบับที่ 3) พ.ศ. 2562</vt:lpstr>
      <vt:lpstr>พระราชบัญญัติการทะเบียนราษฎร (ฉบับที่ 3) พ.ศ. 2562</vt:lpstr>
      <vt:lpstr>ภาพนิ่ง 3</vt:lpstr>
      <vt:lpstr>ภาพนิ่ง 4</vt:lpstr>
      <vt:lpstr>ภาพนิ่ง 5</vt:lpstr>
      <vt:lpstr>ภาพนิ่ง 6</vt:lpstr>
      <vt:lpstr>ภาพนิ่ง 7</vt:lpstr>
      <vt:lpstr>ภาพนิ่ง 8</vt:lpstr>
      <vt:lpstr>ภาพนิ่ง 9</vt:lpstr>
      <vt:lpstr>     ปรับปรุงวิธีปฏิบัติเกี่ยวกับการมอบอำนาจของผู้อำนวยการทะเบียนกลาง ให้แก่ข้าราชการสังกัดกรมการปกครอง ให้สามารถมอบอำนาจให้ข้าราชการกรมการปกครอง ช่วยเหลือในการปฏิบัติหน้าที่ ซึ่งจะทำให้มีสถานะเป็นนายทะเบียนเพื่อบริการประชาชน</vt:lpstr>
      <vt:lpstr>ภาพนิ่ง 11</vt:lpstr>
      <vt:lpstr>ภาพนิ่ง 12</vt:lpstr>
      <vt:lpstr>     ปรับปรุงกระบวนการอนุญาตให้เชื่อมโยงข้อมูลการทะเบียนราษฎร ให้ รมว.มท. มีอำนาจอนุมัติให้ส่วนราชการและหน่วยงานของรัฐเชื่อมโยงฐานข้อมูลทะเบียนกลาง      </vt:lpstr>
      <vt:lpstr>ภาพนิ่ง 14</vt:lpstr>
      <vt:lpstr>ภาพนิ่ง 15</vt:lpstr>
      <vt:lpstr>      แก้ไขเพิ่มเติมหลักเกณฑ์การกำหนดเลขประจำตัวประชาชน โดยให้ผู้อำนวยการทะเบียนกลาง สามารถกำหนดให้เลขประจำตัวประชาชน 13 หลักแก่บุคคลที่เกิดต่างประเทศและได้แจ้งการเกิดที่สถานทูต หรือสถานกงสุลไทย</vt:lpstr>
      <vt:lpstr>ภาพนิ่ง 17</vt:lpstr>
      <vt:lpstr>ภาพนิ่ง 18</vt:lpstr>
      <vt:lpstr>ภาพนิ่ง 19</vt:lpstr>
      <vt:lpstr>ภาพนิ่ง 20</vt:lpstr>
      <vt:lpstr>ภาพนิ่ง 21</vt:lpstr>
      <vt:lpstr>      แก้ไขหลักเกณฑ์การพิสูจน์สถานะการเกิดและสัญชาติ และกำหนดสิทธิในการยื่นคำร้องขอมีสัญชาติไทยของบุคคลตามมาตรา 19 มาตรา 19/1 มาตรา 19/3 และมาตรา 37          โดยกำหนดการปฏิบัติ  ในการจัดทำทะเบียนประวัติและการออกเอกสารแสดงตน หรือบัตรประจำตัว สำหรับบุคคลที่แจ้งการเกิด แต่ไม่สามารถพิสูจน์สถานะการเกิดและสัญชาติได้ภายใน 90 วัน   และถ้าบุคคลที่ได้รับการจัดทำทะเบียนประวัติอาศัยอยู่ในประเทศไทยต่อเนื่องไม่น้อยกว่า 10 ปี และมีคุณสมบัติตามที่ รมว.มท. กำหนด ผู้นั้นมีสิทธิยื่นขอมีสัญชาติไทยได้</vt:lpstr>
      <vt:lpstr>ภาพนิ่ง 23</vt:lpstr>
      <vt:lpstr>ภาพนิ่ง 24</vt:lpstr>
      <vt:lpstr>      แก้ไขเพิ่มเติมหลักเกณฑ์ การแจ้งเกิดเมื่อพ้นกำหนดเวลา  โดยกำหนดให้บุคคลที่ไม่ได้แจ้งการเกิด ไม่มีหลักฐานทะเบียนราษฎร เมื่ออายุครบ 15 ปีบริบูรณ์ สามารถยื่นเรื่องขอแจ้งการเกิดเกินกำหนดของตนเองได้ แต่ถ้าอายุไม่ถึง 15 ปี ให้บิดามารดาหรือผู้ปกครองแจ้งแทน</vt:lpstr>
      <vt:lpstr>ภาพนิ่ง 26</vt:lpstr>
      <vt:lpstr>ภาพนิ่ง 27</vt:lpstr>
      <vt:lpstr>      แก้ไขเพิ่มเติมหลักเกณฑ์ การแจ้งการเก็บ    ฝังเผาทำลายหรือย้ายศพ โดยกำหนดการปฏิบัติ ในการเก็บศพไว้เป็นการถาวร โดยให้แจ้งต่อนายทะเบียน ภายใน 30 วัน นับแต่วันที่มีการตาย</vt:lpstr>
      <vt:lpstr>ภาพนิ่ง 29</vt:lpstr>
      <vt:lpstr>ภาพนิ่ง 30</vt:lpstr>
      <vt:lpstr>ภาพนิ่ง 31</vt:lpstr>
      <vt:lpstr>      แก้ไขเพิ่มเติมหลักเกณฑ์ ให้นายทะเบียนประจำต่างประเทศมีหน้าที่จดทะเบียนคนเกิด คนตาย และการทะเบียนราษฎรอื่น สำหรับคนไทย คนต่างด้าวและคนไร้สัญชาติที่ถือเอกสารเดินทางของไทย </vt:lpstr>
      <vt:lpstr>ภาพนิ่ง 33</vt:lpstr>
      <vt:lpstr>ภาพนิ่ง 34</vt:lpstr>
      <vt:lpstr>ภาพนิ่ง 35</vt:lpstr>
      <vt:lpstr>      แก้ไขเพิ่มเติมหลักเกณฑ์ การปฏิบัติในการแจ้งย้ายที่อยู่ โดยให้ เจ้าบ้านหรือผู้ที่ประสงค์จะย้ายที่อยู่ที่มีอายุครบ 15 ปีบริบูรณ์เป็นผู้แจ้งย้าย และกรณีที่แจ้งย้ายออก  แล้วแต่ยังไม่ได้แจ้งย้ายเข้าในบ้านใดภายใน 30 วัน ให้นายทะเบียนย้ายชื่อและรายการบุคคลของผู้นั้นเข้าในทะเบียนบ้านกลาง</vt:lpstr>
      <vt:lpstr>ภาพนิ่ง 37</vt:lpstr>
      <vt:lpstr>ภาพนิ่ง 38</vt:lpstr>
      <vt:lpstr>       กำหนดการปฏิบัติในการแจ้งย้ายเข้า โดยถ้าผู้ย้ายเข้าไปอยู่ในบ้านใหม่ แต่มิได้แจ้งย้ายออกจากทะเบียนบ้านเดิม ให้นายทะเบียนปลายทาง     แจ้งนายทะเบียนต้นทางย้ายชื่อของบุคคลนั้นออกจากทะเบียนบ้าน และแจ้งเจ้าบ้านนำทะเบียนบ้านมาปรับปรุงรายการ</vt:lpstr>
      <vt:lpstr>ภาพนิ่ง 40</vt:lpstr>
      <vt:lpstr>ภาพนิ่ง 41</vt:lpstr>
      <vt:lpstr>ภาพนิ่ง 42</vt:lpstr>
      <vt:lpstr>      เพิ่มเติมหลักเกณฑ์ กำหนดการปฏิบัติในการย้ายบุคคลไปไว้ในทะเบียนบ้านกลาง กรณีที่ศาลออกหมายจับผู้ใดถ้ายังไม่ได้ตัวผู้นั้นมาดำเนินคดีภายใน 180วัน ทั้งนี้ การขอย้ายออกจากทะเบียนบ้านกลาง ผู้นั้นต้องมาแสดงตน พร้อมด้วยหลักฐานว่าได้มีการปฏิบัติตามหมายจับแล้ว </vt:lpstr>
      <vt:lpstr>ภาพนิ่ง 44</vt:lpstr>
      <vt:lpstr>ภาพนิ่ง 45</vt:lpstr>
      <vt:lpstr>ภาพนิ่ง 46</vt:lpstr>
      <vt:lpstr>ภาพนิ่ง 47</vt:lpstr>
      <vt:lpstr>ภาพนิ่ง 48</vt:lpstr>
      <vt:lpstr>       กำหนดการปฏิบัติ ในการให้          นายทะเบียนกำหนดเลขประจำบ้าน และออกทะเบียนบ้านชั่วคราว  ให้กับบ้านและอาคารประเภทอื่น ที่ไม่ใช่เพื่อการอยู่อาศัยที่ยังสร้างไม่แล้วเสร็จ </vt:lpstr>
      <vt:lpstr>ภาพนิ่ง 50</vt:lpstr>
      <vt:lpstr>ภาพนิ่ง 51</vt:lpstr>
      <vt:lpstr>1.กำหนดให้คนซึ่งไม่มีสัญชาติไทย  2.ที่ต้องจัดทำทะเบียนราษฎรตามที่กำหนดในกฎกระทรวง  3.ไปแจ้งต่อนายทะเบียน ภายในระยะเวลาที่กำหนดในกฎกระทรวง   4.เพื่อเพิ่มชื่อในทะเบียนบ้านหรือจัดทำทะเบียนประวัติ และออกบัตรประจำตัวให้</vt:lpstr>
      <vt:lpstr>ภาพนิ่ง 53</vt:lpstr>
      <vt:lpstr>1.ให้บิดา มารดา ผู้ปกครอง หรือผู้รับอุปการะดูแลเด็ก ที่มีทะเบียนประวัติ ที่นายทะเบียนจัดทำให้  2.ยื่นคำขอมีบัตร แทนเด็กภายใน 60 วันนับแต่เด็ก     มีอายุครบ 5 ปี </vt:lpstr>
      <vt:lpstr>ภาพนิ่ง 55</vt:lpstr>
      <vt:lpstr>ภาพนิ่ง 56</vt:lpstr>
      <vt:lpstr>1. กำหนดอายุการใช้บัตรประจำตัวคนซึ่งไม่มีสัญชาติไทย  2.ระยะเวลาในการขอมีบัตร ขอมีบัตรใหม่ ขอเปลี่ยนบัตรภายใน 60 วัน  3.และผู้ทำหน้าที่ยื่นคำขอมีบัตรแทนเด็กที่มีอายุไม่ถึง 15 ปี </vt:lpstr>
      <vt:lpstr>ภาพนิ่ง 58</vt:lpstr>
      <vt:lpstr>ภาพนิ่ง 59</vt:lpstr>
      <vt:lpstr>ภาพนิ่ง 60</vt:lpstr>
      <vt:lpstr>ภาพนิ่ง 61</vt:lpstr>
      <vt:lpstr>ภาพนิ่ง 62</vt:lpstr>
      <vt:lpstr>ภาพนิ่ง 63</vt:lpstr>
      <vt:lpstr>ภาพนิ่ง 64</vt:lpstr>
      <vt:lpstr>ภาพนิ่ง 65</vt:lpstr>
      <vt:lpstr>ภาพนิ่ง 66</vt:lpstr>
      <vt:lpstr>ภาพนิ่ง 67</vt:lpstr>
      <vt:lpstr>ภาพนิ่ง 68</vt:lpstr>
      <vt:lpstr>ภาพนิ่ง 69</vt:lpstr>
      <vt:lpstr>ภาพนิ่ง 70</vt:lpstr>
      <vt:lpstr>ภาพนิ่ง 71</vt:lpstr>
      <vt:lpstr>ภาพนิ่ง 72</vt:lpstr>
      <vt:lpstr>ภาพนิ่ง 73</vt:lpstr>
      <vt:lpstr>ภาพนิ่ง 74</vt:lpstr>
      <vt:lpstr>ภาพนิ่ง 75</vt:lpstr>
    </vt:vector>
  </TitlesOfParts>
  <Company>MXG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การรับโอนงานงานทะเบียนคนต่างด้าว จาก สตช.</dc:title>
  <dc:creator>MXG</dc:creator>
  <cp:lastModifiedBy>Officer</cp:lastModifiedBy>
  <cp:revision>406</cp:revision>
  <cp:lastPrinted>2019-04-22T00:20:12Z</cp:lastPrinted>
  <dcterms:created xsi:type="dcterms:W3CDTF">2013-10-16T03:18:24Z</dcterms:created>
  <dcterms:modified xsi:type="dcterms:W3CDTF">2019-05-07T04:35:28Z</dcterms:modified>
</cp:coreProperties>
</file>